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60" d="100"/>
          <a:sy n="60" d="100"/>
        </p:scale>
        <p:origin x="-96" y="-22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zitiv titlu">
    <p:spTree>
      <p:nvGrpSpPr>
        <p:cNvPr id="1" name=""/>
        <p:cNvGrpSpPr/>
        <p:nvPr/>
      </p:nvGrpSpPr>
      <p:grpSpPr>
        <a:xfrm>
          <a:off x="0" y="0"/>
          <a:ext cx="0" cy="0"/>
          <a:chOff x="0" y="0"/>
          <a:chExt cx="0" cy="0"/>
        </a:xfrm>
      </p:grpSpPr>
      <p:sp>
        <p:nvSpPr>
          <p:cNvPr id="2" name="Titlu 1"/>
          <p:cNvSpPr>
            <a:spLocks noGrp="1"/>
          </p:cNvSpPr>
          <p:nvPr>
            <p:ph type="ctrTitle"/>
          </p:nvPr>
        </p:nvSpPr>
        <p:spPr>
          <a:xfrm>
            <a:off x="685800" y="2130425"/>
            <a:ext cx="7772400" cy="1470025"/>
          </a:xfrm>
        </p:spPr>
        <p:txBody>
          <a:bodyPr/>
          <a:lstStyle/>
          <a:p>
            <a:r>
              <a:rPr lang="ro-RO" smtClean="0"/>
              <a:t>Faceți clic pentru a edita stilul de titlu Coordonator</a:t>
            </a:r>
            <a:endParaRPr lang="en-US"/>
          </a:p>
        </p:txBody>
      </p:sp>
      <p:sp>
        <p:nvSpPr>
          <p:cNvPr id="3" name="Subtitlu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o-RO" smtClean="0"/>
              <a:t>Faceți clic pentru editarea stilului de subtitlu al coordonatorului</a:t>
            </a:r>
            <a:endParaRPr lang="en-US"/>
          </a:p>
        </p:txBody>
      </p:sp>
      <p:sp>
        <p:nvSpPr>
          <p:cNvPr id="4" name="Substituent dată 3"/>
          <p:cNvSpPr>
            <a:spLocks noGrp="1"/>
          </p:cNvSpPr>
          <p:nvPr>
            <p:ph type="dt" sz="half" idx="10"/>
          </p:nvPr>
        </p:nvSpPr>
        <p:spPr/>
        <p:txBody>
          <a:bodyPr/>
          <a:lstStyle/>
          <a:p>
            <a:fld id="{BD49D683-E5B9-46A5-B3C5-468FC99B9212}" type="datetimeFigureOut">
              <a:rPr lang="en-US" smtClean="0"/>
              <a:pPr/>
              <a:t>6/5/2012</a:t>
            </a:fld>
            <a:endParaRPr lang="en-US"/>
          </a:p>
        </p:txBody>
      </p:sp>
      <p:sp>
        <p:nvSpPr>
          <p:cNvPr id="5" name="Substituent subsol 4"/>
          <p:cNvSpPr>
            <a:spLocks noGrp="1"/>
          </p:cNvSpPr>
          <p:nvPr>
            <p:ph type="ftr" sz="quarter" idx="11"/>
          </p:nvPr>
        </p:nvSpPr>
        <p:spPr/>
        <p:txBody>
          <a:bodyPr/>
          <a:lstStyle/>
          <a:p>
            <a:endParaRPr lang="en-US"/>
          </a:p>
        </p:txBody>
      </p:sp>
      <p:sp>
        <p:nvSpPr>
          <p:cNvPr id="6" name="Substituent număr diapozitiv 5"/>
          <p:cNvSpPr>
            <a:spLocks noGrp="1"/>
          </p:cNvSpPr>
          <p:nvPr>
            <p:ph type="sldNum" sz="quarter" idx="12"/>
          </p:nvPr>
        </p:nvSpPr>
        <p:spPr/>
        <p:txBody>
          <a:bodyPr/>
          <a:lstStyle/>
          <a:p>
            <a:fld id="{07ADA437-45AB-4291-84F2-486074A8975E}"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ext vertical și titlu">
    <p:spTree>
      <p:nvGrpSpPr>
        <p:cNvPr id="1" name=""/>
        <p:cNvGrpSpPr/>
        <p:nvPr/>
      </p:nvGrpSpPr>
      <p:grpSpPr>
        <a:xfrm>
          <a:off x="0" y="0"/>
          <a:ext cx="0" cy="0"/>
          <a:chOff x="0" y="0"/>
          <a:chExt cx="0" cy="0"/>
        </a:xfrm>
      </p:grpSpPr>
      <p:sp>
        <p:nvSpPr>
          <p:cNvPr id="2" name="Titlu 1"/>
          <p:cNvSpPr>
            <a:spLocks noGrp="1"/>
          </p:cNvSpPr>
          <p:nvPr>
            <p:ph type="title"/>
          </p:nvPr>
        </p:nvSpPr>
        <p:spPr/>
        <p:txBody>
          <a:bodyPr/>
          <a:lstStyle/>
          <a:p>
            <a:r>
              <a:rPr lang="ro-RO" smtClean="0"/>
              <a:t>Faceți clic pentru a edita stilul de titlu Coordonator</a:t>
            </a:r>
            <a:endParaRPr lang="en-US"/>
          </a:p>
        </p:txBody>
      </p:sp>
      <p:sp>
        <p:nvSpPr>
          <p:cNvPr id="3" name="Substituent text vertical 2"/>
          <p:cNvSpPr>
            <a:spLocks noGrp="1"/>
          </p:cNvSpPr>
          <p:nvPr>
            <p:ph type="body" orient="vert" idx="1"/>
          </p:nvPr>
        </p:nvSpPr>
        <p:spPr/>
        <p:txBody>
          <a:bodyPr vert="eaVert"/>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en-US"/>
          </a:p>
        </p:txBody>
      </p:sp>
      <p:sp>
        <p:nvSpPr>
          <p:cNvPr id="4" name="Substituent dată 3"/>
          <p:cNvSpPr>
            <a:spLocks noGrp="1"/>
          </p:cNvSpPr>
          <p:nvPr>
            <p:ph type="dt" sz="half" idx="10"/>
          </p:nvPr>
        </p:nvSpPr>
        <p:spPr/>
        <p:txBody>
          <a:bodyPr/>
          <a:lstStyle/>
          <a:p>
            <a:fld id="{BD49D683-E5B9-46A5-B3C5-468FC99B9212}" type="datetimeFigureOut">
              <a:rPr lang="en-US" smtClean="0"/>
              <a:pPr/>
              <a:t>6/5/2012</a:t>
            </a:fld>
            <a:endParaRPr lang="en-US"/>
          </a:p>
        </p:txBody>
      </p:sp>
      <p:sp>
        <p:nvSpPr>
          <p:cNvPr id="5" name="Substituent subsol 4"/>
          <p:cNvSpPr>
            <a:spLocks noGrp="1"/>
          </p:cNvSpPr>
          <p:nvPr>
            <p:ph type="ftr" sz="quarter" idx="11"/>
          </p:nvPr>
        </p:nvSpPr>
        <p:spPr/>
        <p:txBody>
          <a:bodyPr/>
          <a:lstStyle/>
          <a:p>
            <a:endParaRPr lang="en-US"/>
          </a:p>
        </p:txBody>
      </p:sp>
      <p:sp>
        <p:nvSpPr>
          <p:cNvPr id="6" name="Substituent număr diapozitiv 5"/>
          <p:cNvSpPr>
            <a:spLocks noGrp="1"/>
          </p:cNvSpPr>
          <p:nvPr>
            <p:ph type="sldNum" sz="quarter" idx="12"/>
          </p:nvPr>
        </p:nvSpPr>
        <p:spPr/>
        <p:txBody>
          <a:bodyPr/>
          <a:lstStyle/>
          <a:p>
            <a:fld id="{07ADA437-45AB-4291-84F2-486074A8975E}"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lu vertical și text">
    <p:spTree>
      <p:nvGrpSpPr>
        <p:cNvPr id="1" name=""/>
        <p:cNvGrpSpPr/>
        <p:nvPr/>
      </p:nvGrpSpPr>
      <p:grpSpPr>
        <a:xfrm>
          <a:off x="0" y="0"/>
          <a:ext cx="0" cy="0"/>
          <a:chOff x="0" y="0"/>
          <a:chExt cx="0" cy="0"/>
        </a:xfrm>
      </p:grpSpPr>
      <p:sp>
        <p:nvSpPr>
          <p:cNvPr id="2" name="Titlu vertical 1"/>
          <p:cNvSpPr>
            <a:spLocks noGrp="1"/>
          </p:cNvSpPr>
          <p:nvPr>
            <p:ph type="title" orient="vert"/>
          </p:nvPr>
        </p:nvSpPr>
        <p:spPr>
          <a:xfrm>
            <a:off x="6629400" y="274638"/>
            <a:ext cx="2057400" cy="5851525"/>
          </a:xfrm>
        </p:spPr>
        <p:txBody>
          <a:bodyPr vert="eaVert"/>
          <a:lstStyle/>
          <a:p>
            <a:r>
              <a:rPr lang="ro-RO" smtClean="0"/>
              <a:t>Faceți clic pentru a edita stilul de titlu Coordonator</a:t>
            </a:r>
            <a:endParaRPr lang="en-US"/>
          </a:p>
        </p:txBody>
      </p:sp>
      <p:sp>
        <p:nvSpPr>
          <p:cNvPr id="3" name="Substituent text vertical 2"/>
          <p:cNvSpPr>
            <a:spLocks noGrp="1"/>
          </p:cNvSpPr>
          <p:nvPr>
            <p:ph type="body" orient="vert" idx="1"/>
          </p:nvPr>
        </p:nvSpPr>
        <p:spPr>
          <a:xfrm>
            <a:off x="457200" y="274638"/>
            <a:ext cx="6019800" cy="5851525"/>
          </a:xfrm>
        </p:spPr>
        <p:txBody>
          <a:bodyPr vert="eaVert"/>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en-US"/>
          </a:p>
        </p:txBody>
      </p:sp>
      <p:sp>
        <p:nvSpPr>
          <p:cNvPr id="4" name="Substituent dată 3"/>
          <p:cNvSpPr>
            <a:spLocks noGrp="1"/>
          </p:cNvSpPr>
          <p:nvPr>
            <p:ph type="dt" sz="half" idx="10"/>
          </p:nvPr>
        </p:nvSpPr>
        <p:spPr/>
        <p:txBody>
          <a:bodyPr/>
          <a:lstStyle/>
          <a:p>
            <a:fld id="{BD49D683-E5B9-46A5-B3C5-468FC99B9212}" type="datetimeFigureOut">
              <a:rPr lang="en-US" smtClean="0"/>
              <a:pPr/>
              <a:t>6/5/2012</a:t>
            </a:fld>
            <a:endParaRPr lang="en-US"/>
          </a:p>
        </p:txBody>
      </p:sp>
      <p:sp>
        <p:nvSpPr>
          <p:cNvPr id="5" name="Substituent subsol 4"/>
          <p:cNvSpPr>
            <a:spLocks noGrp="1"/>
          </p:cNvSpPr>
          <p:nvPr>
            <p:ph type="ftr" sz="quarter" idx="11"/>
          </p:nvPr>
        </p:nvSpPr>
        <p:spPr/>
        <p:txBody>
          <a:bodyPr/>
          <a:lstStyle/>
          <a:p>
            <a:endParaRPr lang="en-US"/>
          </a:p>
        </p:txBody>
      </p:sp>
      <p:sp>
        <p:nvSpPr>
          <p:cNvPr id="6" name="Substituent număr diapozitiv 5"/>
          <p:cNvSpPr>
            <a:spLocks noGrp="1"/>
          </p:cNvSpPr>
          <p:nvPr>
            <p:ph type="sldNum" sz="quarter" idx="12"/>
          </p:nvPr>
        </p:nvSpPr>
        <p:spPr/>
        <p:txBody>
          <a:bodyPr/>
          <a:lstStyle/>
          <a:p>
            <a:fld id="{07ADA437-45AB-4291-84F2-486074A8975E}"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u și conținut">
    <p:spTree>
      <p:nvGrpSpPr>
        <p:cNvPr id="1" name=""/>
        <p:cNvGrpSpPr/>
        <p:nvPr/>
      </p:nvGrpSpPr>
      <p:grpSpPr>
        <a:xfrm>
          <a:off x="0" y="0"/>
          <a:ext cx="0" cy="0"/>
          <a:chOff x="0" y="0"/>
          <a:chExt cx="0" cy="0"/>
        </a:xfrm>
      </p:grpSpPr>
      <p:sp>
        <p:nvSpPr>
          <p:cNvPr id="2" name="Titlu 1"/>
          <p:cNvSpPr>
            <a:spLocks noGrp="1"/>
          </p:cNvSpPr>
          <p:nvPr>
            <p:ph type="title"/>
          </p:nvPr>
        </p:nvSpPr>
        <p:spPr/>
        <p:txBody>
          <a:bodyPr/>
          <a:lstStyle/>
          <a:p>
            <a:r>
              <a:rPr lang="ro-RO" smtClean="0"/>
              <a:t>Faceți clic pentru a edita stilul de titlu Coordonator</a:t>
            </a:r>
            <a:endParaRPr lang="en-US"/>
          </a:p>
        </p:txBody>
      </p:sp>
      <p:sp>
        <p:nvSpPr>
          <p:cNvPr id="3" name="Substituent conținut 2"/>
          <p:cNvSpPr>
            <a:spLocks noGrp="1"/>
          </p:cNvSpPr>
          <p:nvPr>
            <p:ph idx="1"/>
          </p:nvPr>
        </p:nvSpPr>
        <p:spPr/>
        <p:txBody>
          <a:bodyPr/>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en-US"/>
          </a:p>
        </p:txBody>
      </p:sp>
      <p:sp>
        <p:nvSpPr>
          <p:cNvPr id="4" name="Substituent dată 3"/>
          <p:cNvSpPr>
            <a:spLocks noGrp="1"/>
          </p:cNvSpPr>
          <p:nvPr>
            <p:ph type="dt" sz="half" idx="10"/>
          </p:nvPr>
        </p:nvSpPr>
        <p:spPr/>
        <p:txBody>
          <a:bodyPr/>
          <a:lstStyle/>
          <a:p>
            <a:fld id="{BD49D683-E5B9-46A5-B3C5-468FC99B9212}" type="datetimeFigureOut">
              <a:rPr lang="en-US" smtClean="0"/>
              <a:pPr/>
              <a:t>6/5/2012</a:t>
            </a:fld>
            <a:endParaRPr lang="en-US"/>
          </a:p>
        </p:txBody>
      </p:sp>
      <p:sp>
        <p:nvSpPr>
          <p:cNvPr id="5" name="Substituent subsol 4"/>
          <p:cNvSpPr>
            <a:spLocks noGrp="1"/>
          </p:cNvSpPr>
          <p:nvPr>
            <p:ph type="ftr" sz="quarter" idx="11"/>
          </p:nvPr>
        </p:nvSpPr>
        <p:spPr/>
        <p:txBody>
          <a:bodyPr/>
          <a:lstStyle/>
          <a:p>
            <a:endParaRPr lang="en-US"/>
          </a:p>
        </p:txBody>
      </p:sp>
      <p:sp>
        <p:nvSpPr>
          <p:cNvPr id="6" name="Substituent număr diapozitiv 5"/>
          <p:cNvSpPr>
            <a:spLocks noGrp="1"/>
          </p:cNvSpPr>
          <p:nvPr>
            <p:ph type="sldNum" sz="quarter" idx="12"/>
          </p:nvPr>
        </p:nvSpPr>
        <p:spPr/>
        <p:txBody>
          <a:bodyPr/>
          <a:lstStyle/>
          <a:p>
            <a:fld id="{07ADA437-45AB-4291-84F2-486074A8975E}"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ntet secțiune">
    <p:spTree>
      <p:nvGrpSpPr>
        <p:cNvPr id="1" name=""/>
        <p:cNvGrpSpPr/>
        <p:nvPr/>
      </p:nvGrpSpPr>
      <p:grpSpPr>
        <a:xfrm>
          <a:off x="0" y="0"/>
          <a:ext cx="0" cy="0"/>
          <a:chOff x="0" y="0"/>
          <a:chExt cx="0" cy="0"/>
        </a:xfrm>
      </p:grpSpPr>
      <p:sp>
        <p:nvSpPr>
          <p:cNvPr id="2" name="Titlu 1"/>
          <p:cNvSpPr>
            <a:spLocks noGrp="1"/>
          </p:cNvSpPr>
          <p:nvPr>
            <p:ph type="title"/>
          </p:nvPr>
        </p:nvSpPr>
        <p:spPr>
          <a:xfrm>
            <a:off x="722313" y="4406900"/>
            <a:ext cx="7772400" cy="1362075"/>
          </a:xfrm>
        </p:spPr>
        <p:txBody>
          <a:bodyPr anchor="t"/>
          <a:lstStyle>
            <a:lvl1pPr algn="l">
              <a:defRPr sz="4000" b="1" cap="all"/>
            </a:lvl1pPr>
          </a:lstStyle>
          <a:p>
            <a:r>
              <a:rPr lang="ro-RO" smtClean="0"/>
              <a:t>Faceți clic pentru a edita stilul de titlu Coordonator</a:t>
            </a:r>
            <a:endParaRPr lang="en-US"/>
          </a:p>
        </p:txBody>
      </p:sp>
      <p:sp>
        <p:nvSpPr>
          <p:cNvPr id="3" name="Substituent text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o-RO" smtClean="0"/>
              <a:t>Faceți clic pentru a edita stilurile de text Coordonator</a:t>
            </a:r>
          </a:p>
        </p:txBody>
      </p:sp>
      <p:sp>
        <p:nvSpPr>
          <p:cNvPr id="4" name="Substituent dată 3"/>
          <p:cNvSpPr>
            <a:spLocks noGrp="1"/>
          </p:cNvSpPr>
          <p:nvPr>
            <p:ph type="dt" sz="half" idx="10"/>
          </p:nvPr>
        </p:nvSpPr>
        <p:spPr/>
        <p:txBody>
          <a:bodyPr/>
          <a:lstStyle/>
          <a:p>
            <a:fld id="{BD49D683-E5B9-46A5-B3C5-468FC99B9212}" type="datetimeFigureOut">
              <a:rPr lang="en-US" smtClean="0"/>
              <a:pPr/>
              <a:t>6/5/2012</a:t>
            </a:fld>
            <a:endParaRPr lang="en-US"/>
          </a:p>
        </p:txBody>
      </p:sp>
      <p:sp>
        <p:nvSpPr>
          <p:cNvPr id="5" name="Substituent subsol 4"/>
          <p:cNvSpPr>
            <a:spLocks noGrp="1"/>
          </p:cNvSpPr>
          <p:nvPr>
            <p:ph type="ftr" sz="quarter" idx="11"/>
          </p:nvPr>
        </p:nvSpPr>
        <p:spPr/>
        <p:txBody>
          <a:bodyPr/>
          <a:lstStyle/>
          <a:p>
            <a:endParaRPr lang="en-US"/>
          </a:p>
        </p:txBody>
      </p:sp>
      <p:sp>
        <p:nvSpPr>
          <p:cNvPr id="6" name="Substituent număr diapozitiv 5"/>
          <p:cNvSpPr>
            <a:spLocks noGrp="1"/>
          </p:cNvSpPr>
          <p:nvPr>
            <p:ph type="sldNum" sz="quarter" idx="12"/>
          </p:nvPr>
        </p:nvSpPr>
        <p:spPr/>
        <p:txBody>
          <a:bodyPr/>
          <a:lstStyle/>
          <a:p>
            <a:fld id="{07ADA437-45AB-4291-84F2-486074A8975E}"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uă tipuri de conținut">
    <p:spTree>
      <p:nvGrpSpPr>
        <p:cNvPr id="1" name=""/>
        <p:cNvGrpSpPr/>
        <p:nvPr/>
      </p:nvGrpSpPr>
      <p:grpSpPr>
        <a:xfrm>
          <a:off x="0" y="0"/>
          <a:ext cx="0" cy="0"/>
          <a:chOff x="0" y="0"/>
          <a:chExt cx="0" cy="0"/>
        </a:xfrm>
      </p:grpSpPr>
      <p:sp>
        <p:nvSpPr>
          <p:cNvPr id="2" name="Titlu 1"/>
          <p:cNvSpPr>
            <a:spLocks noGrp="1"/>
          </p:cNvSpPr>
          <p:nvPr>
            <p:ph type="title"/>
          </p:nvPr>
        </p:nvSpPr>
        <p:spPr/>
        <p:txBody>
          <a:bodyPr/>
          <a:lstStyle/>
          <a:p>
            <a:r>
              <a:rPr lang="ro-RO" smtClean="0"/>
              <a:t>Faceți clic pentru a edita stilul de titlu Coordonator</a:t>
            </a:r>
            <a:endParaRPr lang="en-US"/>
          </a:p>
        </p:txBody>
      </p:sp>
      <p:sp>
        <p:nvSpPr>
          <p:cNvPr id="3" name="Substituent conținut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en-US"/>
          </a:p>
        </p:txBody>
      </p:sp>
      <p:sp>
        <p:nvSpPr>
          <p:cNvPr id="4" name="Substituent conținut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en-US"/>
          </a:p>
        </p:txBody>
      </p:sp>
      <p:sp>
        <p:nvSpPr>
          <p:cNvPr id="5" name="Substituent dată 4"/>
          <p:cNvSpPr>
            <a:spLocks noGrp="1"/>
          </p:cNvSpPr>
          <p:nvPr>
            <p:ph type="dt" sz="half" idx="10"/>
          </p:nvPr>
        </p:nvSpPr>
        <p:spPr/>
        <p:txBody>
          <a:bodyPr/>
          <a:lstStyle/>
          <a:p>
            <a:fld id="{BD49D683-E5B9-46A5-B3C5-468FC99B9212}" type="datetimeFigureOut">
              <a:rPr lang="en-US" smtClean="0"/>
              <a:pPr/>
              <a:t>6/5/2012</a:t>
            </a:fld>
            <a:endParaRPr lang="en-US"/>
          </a:p>
        </p:txBody>
      </p:sp>
      <p:sp>
        <p:nvSpPr>
          <p:cNvPr id="6" name="Substituent subsol 5"/>
          <p:cNvSpPr>
            <a:spLocks noGrp="1"/>
          </p:cNvSpPr>
          <p:nvPr>
            <p:ph type="ftr" sz="quarter" idx="11"/>
          </p:nvPr>
        </p:nvSpPr>
        <p:spPr/>
        <p:txBody>
          <a:bodyPr/>
          <a:lstStyle/>
          <a:p>
            <a:endParaRPr lang="en-US"/>
          </a:p>
        </p:txBody>
      </p:sp>
      <p:sp>
        <p:nvSpPr>
          <p:cNvPr id="7" name="Substituent număr diapozitiv 6"/>
          <p:cNvSpPr>
            <a:spLocks noGrp="1"/>
          </p:cNvSpPr>
          <p:nvPr>
            <p:ph type="sldNum" sz="quarter" idx="12"/>
          </p:nvPr>
        </p:nvSpPr>
        <p:spPr/>
        <p:txBody>
          <a:bodyPr/>
          <a:lstStyle/>
          <a:p>
            <a:fld id="{07ADA437-45AB-4291-84F2-486074A8975E}"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ție">
    <p:spTree>
      <p:nvGrpSpPr>
        <p:cNvPr id="1" name=""/>
        <p:cNvGrpSpPr/>
        <p:nvPr/>
      </p:nvGrpSpPr>
      <p:grpSpPr>
        <a:xfrm>
          <a:off x="0" y="0"/>
          <a:ext cx="0" cy="0"/>
          <a:chOff x="0" y="0"/>
          <a:chExt cx="0" cy="0"/>
        </a:xfrm>
      </p:grpSpPr>
      <p:sp>
        <p:nvSpPr>
          <p:cNvPr id="2" name="Titlu 1"/>
          <p:cNvSpPr>
            <a:spLocks noGrp="1"/>
          </p:cNvSpPr>
          <p:nvPr>
            <p:ph type="title"/>
          </p:nvPr>
        </p:nvSpPr>
        <p:spPr/>
        <p:txBody>
          <a:bodyPr/>
          <a:lstStyle>
            <a:lvl1pPr>
              <a:defRPr/>
            </a:lvl1pPr>
          </a:lstStyle>
          <a:p>
            <a:r>
              <a:rPr lang="ro-RO" smtClean="0"/>
              <a:t>Faceți clic pentru a edita stilul de titlu Coordonator</a:t>
            </a:r>
            <a:endParaRPr lang="en-US"/>
          </a:p>
        </p:txBody>
      </p:sp>
      <p:sp>
        <p:nvSpPr>
          <p:cNvPr id="3" name="Substituent text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o-RO" smtClean="0"/>
              <a:t>Faceți clic pentru a edita stilurile de text Coordonator</a:t>
            </a:r>
          </a:p>
        </p:txBody>
      </p:sp>
      <p:sp>
        <p:nvSpPr>
          <p:cNvPr id="4" name="Substituent conținut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en-US"/>
          </a:p>
        </p:txBody>
      </p:sp>
      <p:sp>
        <p:nvSpPr>
          <p:cNvPr id="5" name="Substituent text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o-RO" smtClean="0"/>
              <a:t>Faceți clic pentru a edita stilurile de text Coordonator</a:t>
            </a:r>
          </a:p>
        </p:txBody>
      </p:sp>
      <p:sp>
        <p:nvSpPr>
          <p:cNvPr id="6" name="Substituent conținut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en-US"/>
          </a:p>
        </p:txBody>
      </p:sp>
      <p:sp>
        <p:nvSpPr>
          <p:cNvPr id="7" name="Substituent dată 6"/>
          <p:cNvSpPr>
            <a:spLocks noGrp="1"/>
          </p:cNvSpPr>
          <p:nvPr>
            <p:ph type="dt" sz="half" idx="10"/>
          </p:nvPr>
        </p:nvSpPr>
        <p:spPr/>
        <p:txBody>
          <a:bodyPr/>
          <a:lstStyle/>
          <a:p>
            <a:fld id="{BD49D683-E5B9-46A5-B3C5-468FC99B9212}" type="datetimeFigureOut">
              <a:rPr lang="en-US" smtClean="0"/>
              <a:pPr/>
              <a:t>6/5/2012</a:t>
            </a:fld>
            <a:endParaRPr lang="en-US"/>
          </a:p>
        </p:txBody>
      </p:sp>
      <p:sp>
        <p:nvSpPr>
          <p:cNvPr id="8" name="Substituent subsol 7"/>
          <p:cNvSpPr>
            <a:spLocks noGrp="1"/>
          </p:cNvSpPr>
          <p:nvPr>
            <p:ph type="ftr" sz="quarter" idx="11"/>
          </p:nvPr>
        </p:nvSpPr>
        <p:spPr/>
        <p:txBody>
          <a:bodyPr/>
          <a:lstStyle/>
          <a:p>
            <a:endParaRPr lang="en-US"/>
          </a:p>
        </p:txBody>
      </p:sp>
      <p:sp>
        <p:nvSpPr>
          <p:cNvPr id="9" name="Substituent număr diapozitiv 8"/>
          <p:cNvSpPr>
            <a:spLocks noGrp="1"/>
          </p:cNvSpPr>
          <p:nvPr>
            <p:ph type="sldNum" sz="quarter" idx="12"/>
          </p:nvPr>
        </p:nvSpPr>
        <p:spPr/>
        <p:txBody>
          <a:bodyPr/>
          <a:lstStyle/>
          <a:p>
            <a:fld id="{07ADA437-45AB-4291-84F2-486074A8975E}"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Doar titlu">
    <p:spTree>
      <p:nvGrpSpPr>
        <p:cNvPr id="1" name=""/>
        <p:cNvGrpSpPr/>
        <p:nvPr/>
      </p:nvGrpSpPr>
      <p:grpSpPr>
        <a:xfrm>
          <a:off x="0" y="0"/>
          <a:ext cx="0" cy="0"/>
          <a:chOff x="0" y="0"/>
          <a:chExt cx="0" cy="0"/>
        </a:xfrm>
      </p:grpSpPr>
      <p:sp>
        <p:nvSpPr>
          <p:cNvPr id="2" name="Titlu 1"/>
          <p:cNvSpPr>
            <a:spLocks noGrp="1"/>
          </p:cNvSpPr>
          <p:nvPr>
            <p:ph type="title"/>
          </p:nvPr>
        </p:nvSpPr>
        <p:spPr/>
        <p:txBody>
          <a:bodyPr/>
          <a:lstStyle/>
          <a:p>
            <a:r>
              <a:rPr lang="ro-RO" smtClean="0"/>
              <a:t>Faceți clic pentru a edita stilul de titlu Coordonator</a:t>
            </a:r>
            <a:endParaRPr lang="en-US"/>
          </a:p>
        </p:txBody>
      </p:sp>
      <p:sp>
        <p:nvSpPr>
          <p:cNvPr id="3" name="Substituent dată 2"/>
          <p:cNvSpPr>
            <a:spLocks noGrp="1"/>
          </p:cNvSpPr>
          <p:nvPr>
            <p:ph type="dt" sz="half" idx="10"/>
          </p:nvPr>
        </p:nvSpPr>
        <p:spPr/>
        <p:txBody>
          <a:bodyPr/>
          <a:lstStyle/>
          <a:p>
            <a:fld id="{BD49D683-E5B9-46A5-B3C5-468FC99B9212}" type="datetimeFigureOut">
              <a:rPr lang="en-US" smtClean="0"/>
              <a:pPr/>
              <a:t>6/5/2012</a:t>
            </a:fld>
            <a:endParaRPr lang="en-US"/>
          </a:p>
        </p:txBody>
      </p:sp>
      <p:sp>
        <p:nvSpPr>
          <p:cNvPr id="4" name="Substituent subsol 3"/>
          <p:cNvSpPr>
            <a:spLocks noGrp="1"/>
          </p:cNvSpPr>
          <p:nvPr>
            <p:ph type="ftr" sz="quarter" idx="11"/>
          </p:nvPr>
        </p:nvSpPr>
        <p:spPr/>
        <p:txBody>
          <a:bodyPr/>
          <a:lstStyle/>
          <a:p>
            <a:endParaRPr lang="en-US"/>
          </a:p>
        </p:txBody>
      </p:sp>
      <p:sp>
        <p:nvSpPr>
          <p:cNvPr id="5" name="Substituent număr diapozitiv 4"/>
          <p:cNvSpPr>
            <a:spLocks noGrp="1"/>
          </p:cNvSpPr>
          <p:nvPr>
            <p:ph type="sldNum" sz="quarter" idx="12"/>
          </p:nvPr>
        </p:nvSpPr>
        <p:spPr/>
        <p:txBody>
          <a:bodyPr/>
          <a:lstStyle/>
          <a:p>
            <a:fld id="{07ADA437-45AB-4291-84F2-486074A8975E}"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Necompletat">
    <p:spTree>
      <p:nvGrpSpPr>
        <p:cNvPr id="1" name=""/>
        <p:cNvGrpSpPr/>
        <p:nvPr/>
      </p:nvGrpSpPr>
      <p:grpSpPr>
        <a:xfrm>
          <a:off x="0" y="0"/>
          <a:ext cx="0" cy="0"/>
          <a:chOff x="0" y="0"/>
          <a:chExt cx="0" cy="0"/>
        </a:xfrm>
      </p:grpSpPr>
      <p:sp>
        <p:nvSpPr>
          <p:cNvPr id="2" name="Substituent dată 1"/>
          <p:cNvSpPr>
            <a:spLocks noGrp="1"/>
          </p:cNvSpPr>
          <p:nvPr>
            <p:ph type="dt" sz="half" idx="10"/>
          </p:nvPr>
        </p:nvSpPr>
        <p:spPr/>
        <p:txBody>
          <a:bodyPr/>
          <a:lstStyle/>
          <a:p>
            <a:fld id="{BD49D683-E5B9-46A5-B3C5-468FC99B9212}" type="datetimeFigureOut">
              <a:rPr lang="en-US" smtClean="0"/>
              <a:pPr/>
              <a:t>6/5/2012</a:t>
            </a:fld>
            <a:endParaRPr lang="en-US"/>
          </a:p>
        </p:txBody>
      </p:sp>
      <p:sp>
        <p:nvSpPr>
          <p:cNvPr id="3" name="Substituent subsol 2"/>
          <p:cNvSpPr>
            <a:spLocks noGrp="1"/>
          </p:cNvSpPr>
          <p:nvPr>
            <p:ph type="ftr" sz="quarter" idx="11"/>
          </p:nvPr>
        </p:nvSpPr>
        <p:spPr/>
        <p:txBody>
          <a:bodyPr/>
          <a:lstStyle/>
          <a:p>
            <a:endParaRPr lang="en-US"/>
          </a:p>
        </p:txBody>
      </p:sp>
      <p:sp>
        <p:nvSpPr>
          <p:cNvPr id="4" name="Substituent număr diapozitiv 3"/>
          <p:cNvSpPr>
            <a:spLocks noGrp="1"/>
          </p:cNvSpPr>
          <p:nvPr>
            <p:ph type="sldNum" sz="quarter" idx="12"/>
          </p:nvPr>
        </p:nvSpPr>
        <p:spPr/>
        <p:txBody>
          <a:bodyPr/>
          <a:lstStyle/>
          <a:p>
            <a:fld id="{07ADA437-45AB-4291-84F2-486074A8975E}"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ținut cu legendă">
    <p:spTree>
      <p:nvGrpSpPr>
        <p:cNvPr id="1" name=""/>
        <p:cNvGrpSpPr/>
        <p:nvPr/>
      </p:nvGrpSpPr>
      <p:grpSpPr>
        <a:xfrm>
          <a:off x="0" y="0"/>
          <a:ext cx="0" cy="0"/>
          <a:chOff x="0" y="0"/>
          <a:chExt cx="0" cy="0"/>
        </a:xfrm>
      </p:grpSpPr>
      <p:sp>
        <p:nvSpPr>
          <p:cNvPr id="2" name="Titlu 1"/>
          <p:cNvSpPr>
            <a:spLocks noGrp="1"/>
          </p:cNvSpPr>
          <p:nvPr>
            <p:ph type="title"/>
          </p:nvPr>
        </p:nvSpPr>
        <p:spPr>
          <a:xfrm>
            <a:off x="457200" y="273050"/>
            <a:ext cx="3008313" cy="1162050"/>
          </a:xfrm>
        </p:spPr>
        <p:txBody>
          <a:bodyPr anchor="b"/>
          <a:lstStyle>
            <a:lvl1pPr algn="l">
              <a:defRPr sz="2000" b="1"/>
            </a:lvl1pPr>
          </a:lstStyle>
          <a:p>
            <a:r>
              <a:rPr lang="ro-RO" smtClean="0"/>
              <a:t>Faceți clic pentru a edita stilul de titlu Coordonator</a:t>
            </a:r>
            <a:endParaRPr lang="en-US"/>
          </a:p>
        </p:txBody>
      </p:sp>
      <p:sp>
        <p:nvSpPr>
          <p:cNvPr id="3" name="Substituent conținut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en-US"/>
          </a:p>
        </p:txBody>
      </p:sp>
      <p:sp>
        <p:nvSpPr>
          <p:cNvPr id="4" name="Substituent text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o-RO" smtClean="0"/>
              <a:t>Faceți clic pentru a edita stilurile de text Coordonator</a:t>
            </a:r>
          </a:p>
        </p:txBody>
      </p:sp>
      <p:sp>
        <p:nvSpPr>
          <p:cNvPr id="5" name="Substituent dată 4"/>
          <p:cNvSpPr>
            <a:spLocks noGrp="1"/>
          </p:cNvSpPr>
          <p:nvPr>
            <p:ph type="dt" sz="half" idx="10"/>
          </p:nvPr>
        </p:nvSpPr>
        <p:spPr/>
        <p:txBody>
          <a:bodyPr/>
          <a:lstStyle/>
          <a:p>
            <a:fld id="{BD49D683-E5B9-46A5-B3C5-468FC99B9212}" type="datetimeFigureOut">
              <a:rPr lang="en-US" smtClean="0"/>
              <a:pPr/>
              <a:t>6/5/2012</a:t>
            </a:fld>
            <a:endParaRPr lang="en-US"/>
          </a:p>
        </p:txBody>
      </p:sp>
      <p:sp>
        <p:nvSpPr>
          <p:cNvPr id="6" name="Substituent subsol 5"/>
          <p:cNvSpPr>
            <a:spLocks noGrp="1"/>
          </p:cNvSpPr>
          <p:nvPr>
            <p:ph type="ftr" sz="quarter" idx="11"/>
          </p:nvPr>
        </p:nvSpPr>
        <p:spPr/>
        <p:txBody>
          <a:bodyPr/>
          <a:lstStyle/>
          <a:p>
            <a:endParaRPr lang="en-US"/>
          </a:p>
        </p:txBody>
      </p:sp>
      <p:sp>
        <p:nvSpPr>
          <p:cNvPr id="7" name="Substituent număr diapozitiv 6"/>
          <p:cNvSpPr>
            <a:spLocks noGrp="1"/>
          </p:cNvSpPr>
          <p:nvPr>
            <p:ph type="sldNum" sz="quarter" idx="12"/>
          </p:nvPr>
        </p:nvSpPr>
        <p:spPr/>
        <p:txBody>
          <a:bodyPr/>
          <a:lstStyle/>
          <a:p>
            <a:fld id="{07ADA437-45AB-4291-84F2-486074A8975E}"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ine cu legendă">
    <p:spTree>
      <p:nvGrpSpPr>
        <p:cNvPr id="1" name=""/>
        <p:cNvGrpSpPr/>
        <p:nvPr/>
      </p:nvGrpSpPr>
      <p:grpSpPr>
        <a:xfrm>
          <a:off x="0" y="0"/>
          <a:ext cx="0" cy="0"/>
          <a:chOff x="0" y="0"/>
          <a:chExt cx="0" cy="0"/>
        </a:xfrm>
      </p:grpSpPr>
      <p:sp>
        <p:nvSpPr>
          <p:cNvPr id="2" name="Titlu 1"/>
          <p:cNvSpPr>
            <a:spLocks noGrp="1"/>
          </p:cNvSpPr>
          <p:nvPr>
            <p:ph type="title"/>
          </p:nvPr>
        </p:nvSpPr>
        <p:spPr>
          <a:xfrm>
            <a:off x="1792288" y="4800600"/>
            <a:ext cx="5486400" cy="566738"/>
          </a:xfrm>
        </p:spPr>
        <p:txBody>
          <a:bodyPr anchor="b"/>
          <a:lstStyle>
            <a:lvl1pPr algn="l">
              <a:defRPr sz="2000" b="1"/>
            </a:lvl1pPr>
          </a:lstStyle>
          <a:p>
            <a:r>
              <a:rPr lang="ro-RO" smtClean="0"/>
              <a:t>Faceți clic pentru a edita stilul de titlu Coordonator</a:t>
            </a:r>
            <a:endParaRPr lang="en-US"/>
          </a:p>
        </p:txBody>
      </p:sp>
      <p:sp>
        <p:nvSpPr>
          <p:cNvPr id="3" name="Substituent imagin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Substituent text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o-RO" smtClean="0"/>
              <a:t>Faceți clic pentru a edita stilurile de text Coordonator</a:t>
            </a:r>
          </a:p>
        </p:txBody>
      </p:sp>
      <p:sp>
        <p:nvSpPr>
          <p:cNvPr id="5" name="Substituent dată 4"/>
          <p:cNvSpPr>
            <a:spLocks noGrp="1"/>
          </p:cNvSpPr>
          <p:nvPr>
            <p:ph type="dt" sz="half" idx="10"/>
          </p:nvPr>
        </p:nvSpPr>
        <p:spPr/>
        <p:txBody>
          <a:bodyPr/>
          <a:lstStyle/>
          <a:p>
            <a:fld id="{BD49D683-E5B9-46A5-B3C5-468FC99B9212}" type="datetimeFigureOut">
              <a:rPr lang="en-US" smtClean="0"/>
              <a:pPr/>
              <a:t>6/5/2012</a:t>
            </a:fld>
            <a:endParaRPr lang="en-US"/>
          </a:p>
        </p:txBody>
      </p:sp>
      <p:sp>
        <p:nvSpPr>
          <p:cNvPr id="6" name="Substituent subsol 5"/>
          <p:cNvSpPr>
            <a:spLocks noGrp="1"/>
          </p:cNvSpPr>
          <p:nvPr>
            <p:ph type="ftr" sz="quarter" idx="11"/>
          </p:nvPr>
        </p:nvSpPr>
        <p:spPr/>
        <p:txBody>
          <a:bodyPr/>
          <a:lstStyle/>
          <a:p>
            <a:endParaRPr lang="en-US"/>
          </a:p>
        </p:txBody>
      </p:sp>
      <p:sp>
        <p:nvSpPr>
          <p:cNvPr id="7" name="Substituent număr diapozitiv 6"/>
          <p:cNvSpPr>
            <a:spLocks noGrp="1"/>
          </p:cNvSpPr>
          <p:nvPr>
            <p:ph type="sldNum" sz="quarter" idx="12"/>
          </p:nvPr>
        </p:nvSpPr>
        <p:spPr/>
        <p:txBody>
          <a:bodyPr/>
          <a:lstStyle/>
          <a:p>
            <a:fld id="{07ADA437-45AB-4291-84F2-486074A8975E}"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ubstituent titlu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o-RO" smtClean="0"/>
              <a:t>Faceți clic pentru a edita stilul de titlu Coordonator</a:t>
            </a:r>
            <a:endParaRPr lang="en-US"/>
          </a:p>
        </p:txBody>
      </p:sp>
      <p:sp>
        <p:nvSpPr>
          <p:cNvPr id="3" name="Substituent text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en-US"/>
          </a:p>
        </p:txBody>
      </p:sp>
      <p:sp>
        <p:nvSpPr>
          <p:cNvPr id="4" name="Substituent dată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D49D683-E5B9-46A5-B3C5-468FC99B9212}" type="datetimeFigureOut">
              <a:rPr lang="en-US" smtClean="0"/>
              <a:pPr/>
              <a:t>6/5/2012</a:t>
            </a:fld>
            <a:endParaRPr lang="en-US"/>
          </a:p>
        </p:txBody>
      </p:sp>
      <p:sp>
        <p:nvSpPr>
          <p:cNvPr id="5" name="Substituent subsol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ubstituent număr diapozitiv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7ADA437-45AB-4291-84F2-486074A8975E}"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u 1"/>
          <p:cNvSpPr>
            <a:spLocks noGrp="1"/>
          </p:cNvSpPr>
          <p:nvPr>
            <p:ph type="ctrTitle"/>
          </p:nvPr>
        </p:nvSpPr>
        <p:spPr>
          <a:xfrm>
            <a:off x="685800" y="-142900"/>
            <a:ext cx="7772400" cy="3743351"/>
          </a:xfrm>
        </p:spPr>
        <p:txBody>
          <a:bodyPr>
            <a:noAutofit/>
          </a:bodyPr>
          <a:lstStyle/>
          <a:p>
            <a:pPr algn="l"/>
            <a:r>
              <a:rPr lang="ro-RO" sz="8000" dirty="0" smtClean="0">
                <a:solidFill>
                  <a:schemeClr val="accent3">
                    <a:lumMod val="60000"/>
                    <a:lumOff val="40000"/>
                  </a:schemeClr>
                </a:solidFill>
                <a:latin typeface="Footlight MT Light" pitchFamily="18" charset="0"/>
              </a:rPr>
              <a:t>    </a:t>
            </a:r>
            <a:r>
              <a:rPr lang="en-US" sz="8000" dirty="0" err="1" smtClean="0">
                <a:solidFill>
                  <a:schemeClr val="accent3">
                    <a:lumMod val="75000"/>
                  </a:schemeClr>
                </a:solidFill>
                <a:latin typeface="Footlight MT Light" pitchFamily="18" charset="0"/>
              </a:rPr>
              <a:t>Reciclarea</a:t>
            </a:r>
            <a:r>
              <a:rPr lang="en-US" sz="8000" dirty="0" smtClean="0">
                <a:solidFill>
                  <a:schemeClr val="accent3">
                    <a:lumMod val="75000"/>
                  </a:schemeClr>
                </a:solidFill>
                <a:latin typeface="Footlight MT Light" pitchFamily="18" charset="0"/>
              </a:rPr>
              <a:t> </a:t>
            </a:r>
            <a:r>
              <a:rPr lang="ro-RO" sz="8000" dirty="0" smtClean="0">
                <a:solidFill>
                  <a:schemeClr val="accent3">
                    <a:lumMod val="75000"/>
                  </a:schemeClr>
                </a:solidFill>
                <a:latin typeface="Footlight MT Light" pitchFamily="18" charset="0"/>
              </a:rPr>
              <a:t>î</a:t>
            </a:r>
            <a:r>
              <a:rPr lang="en-US" sz="8000" dirty="0" smtClean="0">
                <a:solidFill>
                  <a:schemeClr val="accent3">
                    <a:lumMod val="75000"/>
                  </a:schemeClr>
                </a:solidFill>
                <a:latin typeface="Footlight MT Light" pitchFamily="18" charset="0"/>
              </a:rPr>
              <a:t>n </a:t>
            </a:r>
            <a:r>
              <a:rPr lang="ro-RO" sz="8000" dirty="0" smtClean="0">
                <a:solidFill>
                  <a:schemeClr val="accent3">
                    <a:lumMod val="75000"/>
                  </a:schemeClr>
                </a:solidFill>
                <a:latin typeface="Footlight MT Light" pitchFamily="18" charset="0"/>
              </a:rPr>
              <a:t>     </a:t>
            </a:r>
            <a:r>
              <a:rPr lang="en-US" sz="8000" dirty="0" smtClean="0">
                <a:solidFill>
                  <a:schemeClr val="accent3">
                    <a:lumMod val="75000"/>
                  </a:schemeClr>
                </a:solidFill>
                <a:latin typeface="Footlight MT Light" pitchFamily="18" charset="0"/>
              </a:rPr>
              <a:t>Rom</a:t>
            </a:r>
            <a:r>
              <a:rPr lang="ro-RO" sz="8000" dirty="0">
                <a:solidFill>
                  <a:schemeClr val="accent3">
                    <a:lumMod val="75000"/>
                  </a:schemeClr>
                </a:solidFill>
                <a:latin typeface="Footlight MT Light" pitchFamily="18" charset="0"/>
              </a:rPr>
              <a:t>â</a:t>
            </a:r>
            <a:r>
              <a:rPr lang="en-US" sz="8000" dirty="0" err="1" smtClean="0">
                <a:solidFill>
                  <a:schemeClr val="accent3">
                    <a:lumMod val="75000"/>
                  </a:schemeClr>
                </a:solidFill>
                <a:latin typeface="Footlight MT Light" pitchFamily="18" charset="0"/>
              </a:rPr>
              <a:t>nia</a:t>
            </a:r>
            <a:endParaRPr lang="en-US" sz="8000" dirty="0">
              <a:solidFill>
                <a:schemeClr val="accent3">
                  <a:lumMod val="75000"/>
                </a:schemeClr>
              </a:solidFill>
              <a:latin typeface="Footlight MT Light" pitchFamily="18" charset="0"/>
            </a:endParaRPr>
          </a:p>
        </p:txBody>
      </p:sp>
      <p:sp>
        <p:nvSpPr>
          <p:cNvPr id="3" name="Subtitlu 2"/>
          <p:cNvSpPr>
            <a:spLocks noGrp="1"/>
          </p:cNvSpPr>
          <p:nvPr>
            <p:ph type="subTitle" idx="1"/>
          </p:nvPr>
        </p:nvSpPr>
        <p:spPr>
          <a:xfrm>
            <a:off x="1357290" y="3786190"/>
            <a:ext cx="6400800" cy="1752600"/>
          </a:xfrm>
        </p:spPr>
        <p:txBody>
          <a:bodyPr>
            <a:normAutofit fontScale="25000" lnSpcReduction="20000"/>
          </a:bodyPr>
          <a:lstStyle/>
          <a:p>
            <a:r>
              <a:rPr lang="vi-VN" sz="6400" dirty="0">
                <a:solidFill>
                  <a:schemeClr val="accent3">
                    <a:lumMod val="75000"/>
                  </a:schemeClr>
                </a:solidFill>
                <a:latin typeface="Palatino Linotype" pitchFamily="18" charset="0"/>
              </a:rPr>
              <a:t>Dintre toate țările europene, </a:t>
            </a:r>
            <a:r>
              <a:rPr lang="vi-VN" sz="6400" dirty="0" smtClean="0">
                <a:solidFill>
                  <a:schemeClr val="accent3">
                    <a:lumMod val="75000"/>
                  </a:schemeClr>
                </a:solidFill>
                <a:latin typeface="Palatino Linotype" pitchFamily="18" charset="0"/>
              </a:rPr>
              <a:t>Români</a:t>
            </a:r>
            <a:r>
              <a:rPr lang="ro-RO" sz="6400" dirty="0" smtClean="0">
                <a:solidFill>
                  <a:schemeClr val="accent3">
                    <a:lumMod val="75000"/>
                  </a:schemeClr>
                </a:solidFill>
                <a:latin typeface="Palatino Linotype" pitchFamily="18" charset="0"/>
              </a:rPr>
              <a:t>a</a:t>
            </a:r>
            <a:r>
              <a:rPr lang="vi-VN" sz="6400" dirty="0">
                <a:solidFill>
                  <a:schemeClr val="accent3">
                    <a:lumMod val="75000"/>
                  </a:schemeClr>
                </a:solidFill>
                <a:latin typeface="Palatino Linotype" pitchFamily="18" charset="0"/>
              </a:rPr>
              <a:t> reciclează numai 1% din întreg volumul de deșeuri pe care le produce, restul fiind aruncat la groapa de </a:t>
            </a:r>
            <a:r>
              <a:rPr lang="vi-VN" sz="6400" dirty="0" smtClean="0">
                <a:solidFill>
                  <a:schemeClr val="accent3">
                    <a:lumMod val="75000"/>
                  </a:schemeClr>
                </a:solidFill>
                <a:latin typeface="Palatino Linotype" pitchFamily="18" charset="0"/>
              </a:rPr>
              <a:t>gunoi</a:t>
            </a:r>
            <a:r>
              <a:rPr lang="ro-RO" sz="6400" baseline="30000" dirty="0">
                <a:solidFill>
                  <a:schemeClr val="accent3">
                    <a:lumMod val="75000"/>
                  </a:schemeClr>
                </a:solidFill>
                <a:latin typeface="Palatino Linotype" pitchFamily="18" charset="0"/>
              </a:rPr>
              <a:t>.</a:t>
            </a:r>
            <a:r>
              <a:rPr lang="vi-VN" sz="6400" dirty="0" smtClean="0">
                <a:solidFill>
                  <a:schemeClr val="accent3">
                    <a:lumMod val="75000"/>
                  </a:schemeClr>
                </a:solidFill>
                <a:latin typeface="Palatino Linotype" pitchFamily="18" charset="0"/>
              </a:rPr>
              <a:t>La </a:t>
            </a:r>
            <a:r>
              <a:rPr lang="vi-VN" sz="6400" dirty="0">
                <a:solidFill>
                  <a:schemeClr val="accent3">
                    <a:lumMod val="75000"/>
                  </a:schemeClr>
                </a:solidFill>
                <a:latin typeface="Palatino Linotype" pitchFamily="18" charset="0"/>
              </a:rPr>
              <a:t>polul opus se află Belgia, care reciclează 94</a:t>
            </a:r>
            <a:r>
              <a:rPr lang="vi-VN" sz="6400" dirty="0" smtClean="0">
                <a:solidFill>
                  <a:schemeClr val="accent3">
                    <a:lumMod val="75000"/>
                  </a:schemeClr>
                </a:solidFill>
                <a:latin typeface="Palatino Linotype" pitchFamily="18" charset="0"/>
              </a:rPr>
              <a:t>%</a:t>
            </a:r>
            <a:r>
              <a:rPr lang="ro-RO" sz="6400" baseline="30000" dirty="0">
                <a:solidFill>
                  <a:schemeClr val="accent3">
                    <a:lumMod val="75000"/>
                  </a:schemeClr>
                </a:solidFill>
                <a:latin typeface="Palatino Linotype" pitchFamily="18" charset="0"/>
              </a:rPr>
              <a:t>.</a:t>
            </a:r>
            <a:endParaRPr lang="vi-VN" sz="6400" dirty="0">
              <a:solidFill>
                <a:schemeClr val="accent3">
                  <a:lumMod val="75000"/>
                </a:schemeClr>
              </a:solidFill>
              <a:latin typeface="Palatino Linotype" pitchFamily="18" charset="0"/>
            </a:endParaRPr>
          </a:p>
          <a:p>
            <a:r>
              <a:rPr lang="vi-VN" sz="6400" dirty="0">
                <a:solidFill>
                  <a:schemeClr val="accent3">
                    <a:lumMod val="75000"/>
                  </a:schemeClr>
                </a:solidFill>
                <a:latin typeface="Palatino Linotype" pitchFamily="18" charset="0"/>
              </a:rPr>
              <a:t>Anual, până în 2013, obiectivele de colectare selectivă și reciclarea a deșeurilor din ambalaje pe care le are România cresc gradual, până ajung la standardele </a:t>
            </a:r>
            <a:r>
              <a:rPr lang="vi-VN" sz="6400" dirty="0" smtClean="0">
                <a:solidFill>
                  <a:schemeClr val="accent3">
                    <a:lumMod val="75000"/>
                  </a:schemeClr>
                </a:solidFill>
                <a:latin typeface="Palatino Linotype" pitchFamily="18" charset="0"/>
              </a:rPr>
              <a:t>europene. </a:t>
            </a:r>
            <a:r>
              <a:rPr lang="vi-VN" sz="6400" dirty="0">
                <a:solidFill>
                  <a:schemeClr val="accent3">
                    <a:lumMod val="75000"/>
                  </a:schemeClr>
                </a:solidFill>
                <a:latin typeface="Palatino Linotype" pitchFamily="18" charset="0"/>
              </a:rPr>
              <a:t>Obiectivul de valorificare prin reciclare al României este de 38% în 2009, 42% în 2010 și 46% în </a:t>
            </a:r>
            <a:r>
              <a:rPr lang="vi-VN" sz="6400" dirty="0" smtClean="0">
                <a:solidFill>
                  <a:schemeClr val="accent3">
                    <a:lumMod val="75000"/>
                  </a:schemeClr>
                </a:solidFill>
                <a:latin typeface="Palatino Linotype" pitchFamily="18" charset="0"/>
              </a:rPr>
              <a:t>2011</a:t>
            </a:r>
            <a:r>
              <a:rPr lang="ro-RO" sz="6400" baseline="30000" dirty="0">
                <a:solidFill>
                  <a:schemeClr val="accent3">
                    <a:lumMod val="75000"/>
                  </a:schemeClr>
                </a:solidFill>
                <a:latin typeface="Palatino Linotype" pitchFamily="18" charset="0"/>
              </a:rPr>
              <a:t>.</a:t>
            </a:r>
            <a:r>
              <a:rPr lang="vi-VN" sz="6400" dirty="0" smtClean="0">
                <a:solidFill>
                  <a:schemeClr val="accent3">
                    <a:lumMod val="75000"/>
                  </a:schemeClr>
                </a:solidFill>
                <a:latin typeface="Palatino Linotype" pitchFamily="18" charset="0"/>
              </a:rPr>
              <a:t> </a:t>
            </a:r>
            <a:r>
              <a:rPr lang="vi-VN" sz="6400" dirty="0">
                <a:solidFill>
                  <a:schemeClr val="accent3">
                    <a:lumMod val="75000"/>
                  </a:schemeClr>
                </a:solidFill>
                <a:latin typeface="Palatino Linotype" pitchFamily="18" charset="0"/>
              </a:rPr>
              <a:t>În anul 2010, obiectivele de reciclare a hârtiei sunt la 60%, a plasticului 14%, a sticlei la 44% și a metalelor la </a:t>
            </a:r>
            <a:r>
              <a:rPr lang="vi-VN" sz="6400" dirty="0" smtClean="0">
                <a:solidFill>
                  <a:schemeClr val="accent3">
                    <a:lumMod val="75000"/>
                  </a:schemeClr>
                </a:solidFill>
                <a:latin typeface="Palatino Linotype" pitchFamily="18" charset="0"/>
              </a:rPr>
              <a:t>50</a:t>
            </a:r>
            <a:r>
              <a:rPr lang="ro-RO" sz="6400" dirty="0" smtClean="0">
                <a:solidFill>
                  <a:schemeClr val="accent3">
                    <a:lumMod val="75000"/>
                  </a:schemeClr>
                </a:solidFill>
                <a:latin typeface="Palatino Linotype" pitchFamily="18" charset="0"/>
              </a:rPr>
              <a:t>%.</a:t>
            </a:r>
            <a:r>
              <a:rPr lang="vi-VN" sz="6400" dirty="0" smtClean="0">
                <a:solidFill>
                  <a:schemeClr val="accent3">
                    <a:lumMod val="75000"/>
                  </a:schemeClr>
                </a:solidFill>
                <a:latin typeface="Palatino Linotype" pitchFamily="18" charset="0"/>
              </a:rPr>
              <a:t> </a:t>
            </a:r>
            <a:r>
              <a:rPr lang="vi-VN" sz="6400" dirty="0">
                <a:solidFill>
                  <a:schemeClr val="accent3">
                    <a:lumMod val="75000"/>
                  </a:schemeClr>
                </a:solidFill>
                <a:latin typeface="Palatino Linotype" pitchFamily="18" charset="0"/>
              </a:rPr>
              <a:t>Dacă România ratează țintele de valorificare și reciclare pe care le riscă, amenzi de 200.000 de euro pe zi, pentru fiecare </a:t>
            </a:r>
            <a:r>
              <a:rPr lang="vi-VN" sz="7000" dirty="0">
                <a:solidFill>
                  <a:schemeClr val="accent3">
                    <a:lumMod val="75000"/>
                  </a:schemeClr>
                </a:solidFill>
                <a:latin typeface="Palatino Linotype" pitchFamily="18" charset="0"/>
              </a:rPr>
              <a:t>obiectiv </a:t>
            </a:r>
            <a:r>
              <a:rPr lang="vi-VN" sz="7000" dirty="0" smtClean="0">
                <a:solidFill>
                  <a:schemeClr val="accent3">
                    <a:lumMod val="75000"/>
                  </a:schemeClr>
                </a:solidFill>
                <a:latin typeface="Palatino Linotype" pitchFamily="18" charset="0"/>
              </a:rPr>
              <a:t>neîndeplinit</a:t>
            </a:r>
            <a:r>
              <a:rPr lang="vi-VN" sz="7000" baseline="30000" dirty="0" smtClean="0">
                <a:solidFill>
                  <a:schemeClr val="accent3">
                    <a:lumMod val="75000"/>
                  </a:schemeClr>
                </a:solidFill>
                <a:latin typeface="Palatino Linotype" pitchFamily="18" charset="0"/>
              </a:rPr>
              <a:t>[</a:t>
            </a:r>
            <a:r>
              <a:rPr lang="ro-RO" sz="7000" baseline="30000" dirty="0" smtClean="0">
                <a:solidFill>
                  <a:schemeClr val="accent3">
                    <a:lumMod val="75000"/>
                  </a:schemeClr>
                </a:solidFill>
                <a:latin typeface="Palatino Linotype" pitchFamily="18" charset="0"/>
              </a:rPr>
              <a:t>.</a:t>
            </a:r>
            <a:endParaRPr lang="vi-VN" sz="7000" dirty="0">
              <a:solidFill>
                <a:schemeClr val="accent3">
                  <a:lumMod val="75000"/>
                </a:schemeClr>
              </a:solidFill>
              <a:latin typeface="Palatino Linotype" pitchFamily="18" charset="0"/>
            </a:endParaRPr>
          </a:p>
          <a:p>
            <a:endParaRPr lang="en-US" dirty="0"/>
          </a:p>
        </p:txBody>
      </p:sp>
      <p:pic>
        <p:nvPicPr>
          <p:cNvPr id="5" name="Imagine 4" descr="recycle_world2.jpg"/>
          <p:cNvPicPr>
            <a:picLocks noChangeAspect="1"/>
          </p:cNvPicPr>
          <p:nvPr/>
        </p:nvPicPr>
        <p:blipFill>
          <a:blip r:embed="rId2"/>
          <a:stretch>
            <a:fillRect/>
          </a:stretch>
        </p:blipFill>
        <p:spPr>
          <a:xfrm>
            <a:off x="5143504" y="1714488"/>
            <a:ext cx="2130129" cy="1817710"/>
          </a:xfrm>
          <a:prstGeom prst="rect">
            <a:avLst/>
          </a:prstGeom>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u 1"/>
          <p:cNvSpPr>
            <a:spLocks noGrp="1"/>
          </p:cNvSpPr>
          <p:nvPr>
            <p:ph type="ctrTitle"/>
          </p:nvPr>
        </p:nvSpPr>
        <p:spPr>
          <a:xfrm>
            <a:off x="685800" y="214290"/>
            <a:ext cx="7772400" cy="1000132"/>
          </a:xfrm>
        </p:spPr>
        <p:txBody>
          <a:bodyPr>
            <a:normAutofit fontScale="90000"/>
          </a:bodyPr>
          <a:lstStyle/>
          <a:p>
            <a:r>
              <a:rPr lang="ro-RO" dirty="0" smtClean="0">
                <a:solidFill>
                  <a:schemeClr val="accent3">
                    <a:lumMod val="75000"/>
                  </a:schemeClr>
                </a:solidFill>
                <a:latin typeface="Palatino Linotype" pitchFamily="18" charset="0"/>
              </a:rPr>
              <a:t/>
            </a:r>
            <a:br>
              <a:rPr lang="ro-RO" dirty="0" smtClean="0">
                <a:solidFill>
                  <a:schemeClr val="accent3">
                    <a:lumMod val="75000"/>
                  </a:schemeClr>
                </a:solidFill>
                <a:latin typeface="Palatino Linotype" pitchFamily="18" charset="0"/>
              </a:rPr>
            </a:br>
            <a:r>
              <a:rPr lang="vi-VN" dirty="0" smtClean="0">
                <a:solidFill>
                  <a:schemeClr val="accent3">
                    <a:lumMod val="75000"/>
                  </a:schemeClr>
                </a:solidFill>
                <a:latin typeface="Palatino Linotype" pitchFamily="18" charset="0"/>
              </a:rPr>
              <a:t>Reciclarea de Ambalaje</a:t>
            </a:r>
            <a:br>
              <a:rPr lang="vi-VN" dirty="0" smtClean="0">
                <a:solidFill>
                  <a:schemeClr val="accent3">
                    <a:lumMod val="75000"/>
                  </a:schemeClr>
                </a:solidFill>
                <a:latin typeface="Palatino Linotype" pitchFamily="18" charset="0"/>
              </a:rPr>
            </a:br>
            <a:endParaRPr lang="en-US" dirty="0"/>
          </a:p>
        </p:txBody>
      </p:sp>
      <p:sp>
        <p:nvSpPr>
          <p:cNvPr id="3" name="Subtitlu 2"/>
          <p:cNvSpPr>
            <a:spLocks noGrp="1"/>
          </p:cNvSpPr>
          <p:nvPr>
            <p:ph type="subTitle" idx="1"/>
          </p:nvPr>
        </p:nvSpPr>
        <p:spPr>
          <a:xfrm>
            <a:off x="571472" y="1357298"/>
            <a:ext cx="8001056" cy="5000660"/>
          </a:xfrm>
        </p:spPr>
        <p:txBody>
          <a:bodyPr>
            <a:noAutofit/>
          </a:bodyPr>
          <a:lstStyle/>
          <a:p>
            <a:r>
              <a:rPr lang="vi-VN" sz="1800" dirty="0" smtClean="0">
                <a:solidFill>
                  <a:schemeClr val="accent3">
                    <a:lumMod val="75000"/>
                  </a:schemeClr>
                </a:solidFill>
                <a:latin typeface="Palatino Linotype" pitchFamily="18" charset="0"/>
              </a:rPr>
              <a:t>Din </a:t>
            </a:r>
            <a:r>
              <a:rPr lang="vi-VN" sz="1800" dirty="0">
                <a:solidFill>
                  <a:schemeClr val="accent3">
                    <a:lumMod val="75000"/>
                  </a:schemeClr>
                </a:solidFill>
                <a:latin typeface="Palatino Linotype" pitchFamily="18" charset="0"/>
              </a:rPr>
              <a:t>anul 2005, statul român este obligat de legislația europeană să recicleze un anumit procent din cantitățile de deșeuri provenite din </a:t>
            </a:r>
            <a:r>
              <a:rPr lang="vi-VN" sz="1800" dirty="0" smtClean="0">
                <a:solidFill>
                  <a:schemeClr val="accent3">
                    <a:lumMod val="75000"/>
                  </a:schemeClr>
                </a:solidFill>
                <a:latin typeface="Palatino Linotype" pitchFamily="18" charset="0"/>
              </a:rPr>
              <a:t>ambalaje</a:t>
            </a:r>
            <a:r>
              <a:rPr lang="ro-RO" sz="1800" baseline="30000" dirty="0">
                <a:solidFill>
                  <a:schemeClr val="accent3">
                    <a:lumMod val="75000"/>
                  </a:schemeClr>
                </a:solidFill>
                <a:latin typeface="Palatino Linotype" pitchFamily="18" charset="0"/>
              </a:rPr>
              <a:t>.</a:t>
            </a:r>
            <a:endParaRPr lang="vi-VN" sz="1800" dirty="0">
              <a:solidFill>
                <a:schemeClr val="accent3">
                  <a:lumMod val="75000"/>
                </a:schemeClr>
              </a:solidFill>
              <a:latin typeface="Palatino Linotype" pitchFamily="18" charset="0"/>
            </a:endParaRPr>
          </a:p>
          <a:p>
            <a:r>
              <a:rPr lang="vi-VN" sz="1800" dirty="0">
                <a:solidFill>
                  <a:schemeClr val="accent3">
                    <a:lumMod val="75000"/>
                  </a:schemeClr>
                </a:solidFill>
                <a:latin typeface="Palatino Linotype" pitchFamily="18" charset="0"/>
              </a:rPr>
              <a:t>Potrivit Administrației Naționale pentru Protecția Mediului, în 2007, cantitatea totală de ambalaje introdusă pe piață a fost de peste 1.250.000 de tone, din care au fost reciclate aproape 400.000 de tone (aproximativ 30% - obiectivul global care trebuia atins era de 28</a:t>
            </a:r>
            <a:r>
              <a:rPr lang="vi-VN" sz="1800" dirty="0" smtClean="0">
                <a:solidFill>
                  <a:schemeClr val="accent3">
                    <a:lumMod val="75000"/>
                  </a:schemeClr>
                </a:solidFill>
                <a:latin typeface="Palatino Linotype" pitchFamily="18" charset="0"/>
              </a:rPr>
              <a:t>%)</a:t>
            </a:r>
            <a:r>
              <a:rPr lang="ro-RO" sz="1800" baseline="30000" dirty="0">
                <a:solidFill>
                  <a:schemeClr val="accent3">
                    <a:lumMod val="75000"/>
                  </a:schemeClr>
                </a:solidFill>
                <a:latin typeface="Palatino Linotype" pitchFamily="18" charset="0"/>
              </a:rPr>
              <a:t>.</a:t>
            </a:r>
            <a:endParaRPr lang="vi-VN" sz="1800" dirty="0">
              <a:solidFill>
                <a:schemeClr val="accent3">
                  <a:lumMod val="75000"/>
                </a:schemeClr>
              </a:solidFill>
              <a:latin typeface="Palatino Linotype" pitchFamily="18" charset="0"/>
            </a:endParaRPr>
          </a:p>
          <a:p>
            <a:r>
              <a:rPr lang="vi-VN" sz="1800" dirty="0">
                <a:solidFill>
                  <a:schemeClr val="accent3">
                    <a:lumMod val="75000"/>
                  </a:schemeClr>
                </a:solidFill>
                <a:latin typeface="Palatino Linotype" pitchFamily="18" charset="0"/>
              </a:rPr>
              <a:t>Der Grune Punkt (The Green Dot) este un program european ce urmărește reciclarea ambalejelor bunurilor de consum introduse pe piață de către agenții </a:t>
            </a:r>
            <a:r>
              <a:rPr lang="vi-VN" sz="1800" dirty="0" smtClean="0">
                <a:solidFill>
                  <a:schemeClr val="accent3">
                    <a:lumMod val="75000"/>
                  </a:schemeClr>
                </a:solidFill>
                <a:latin typeface="Palatino Linotype" pitchFamily="18" charset="0"/>
              </a:rPr>
              <a:t>economici. </a:t>
            </a:r>
            <a:r>
              <a:rPr lang="vi-VN" sz="1800" dirty="0">
                <a:solidFill>
                  <a:schemeClr val="accent3">
                    <a:lumMod val="75000"/>
                  </a:schemeClr>
                </a:solidFill>
                <a:latin typeface="Palatino Linotype" pitchFamily="18" charset="0"/>
              </a:rPr>
              <a:t>Sistemul a fost introdus pentru prima oară în Germania, în </a:t>
            </a:r>
            <a:r>
              <a:rPr lang="vi-VN" sz="1800" dirty="0" smtClean="0">
                <a:solidFill>
                  <a:schemeClr val="accent3">
                    <a:lumMod val="75000"/>
                  </a:schemeClr>
                </a:solidFill>
                <a:latin typeface="Palatino Linotype" pitchFamily="18" charset="0"/>
              </a:rPr>
              <a:t>19</a:t>
            </a:r>
            <a:r>
              <a:rPr lang="ro-RO" sz="1800" dirty="0" smtClean="0">
                <a:solidFill>
                  <a:schemeClr val="accent3">
                    <a:lumMod val="75000"/>
                  </a:schemeClr>
                </a:solidFill>
                <a:latin typeface="Palatino Linotype" pitchFamily="18" charset="0"/>
              </a:rPr>
              <a:t>9</a:t>
            </a:r>
            <a:r>
              <a:rPr lang="vi-VN" sz="1800" dirty="0" smtClean="0">
                <a:solidFill>
                  <a:schemeClr val="accent3">
                    <a:lumMod val="75000"/>
                  </a:schemeClr>
                </a:solidFill>
                <a:latin typeface="Palatino Linotype" pitchFamily="18" charset="0"/>
              </a:rPr>
              <a:t>1</a:t>
            </a:r>
            <a:r>
              <a:rPr lang="vi-VN" sz="1800" dirty="0">
                <a:solidFill>
                  <a:schemeClr val="accent3">
                    <a:lumMod val="75000"/>
                  </a:schemeClr>
                </a:solidFill>
                <a:latin typeface="Palatino Linotype" pitchFamily="18" charset="0"/>
              </a:rPr>
              <a:t>, iar de atunci s-a creat o rețea în numeroase state din </a:t>
            </a:r>
            <a:r>
              <a:rPr lang="vi-VN" sz="1800" dirty="0" smtClean="0">
                <a:solidFill>
                  <a:schemeClr val="accent3">
                    <a:lumMod val="75000"/>
                  </a:schemeClr>
                </a:solidFill>
                <a:latin typeface="Palatino Linotype" pitchFamily="18" charset="0"/>
              </a:rPr>
              <a:t>Europa</a:t>
            </a:r>
            <a:r>
              <a:rPr lang="ro-RO" sz="1800" baseline="30000" dirty="0" smtClean="0">
                <a:solidFill>
                  <a:schemeClr val="accent3">
                    <a:lumMod val="75000"/>
                  </a:schemeClr>
                </a:solidFill>
                <a:latin typeface="Palatino Linotype" pitchFamily="18" charset="0"/>
              </a:rPr>
              <a:t>.</a:t>
            </a:r>
            <a:endParaRPr lang="vi-VN" sz="1800" dirty="0">
              <a:solidFill>
                <a:schemeClr val="accent3">
                  <a:lumMod val="75000"/>
                </a:schemeClr>
              </a:solidFill>
              <a:latin typeface="Palatino Linotype" pitchFamily="18" charset="0"/>
            </a:endParaRPr>
          </a:p>
          <a:p>
            <a:r>
              <a:rPr lang="vi-VN" sz="1800" dirty="0">
                <a:solidFill>
                  <a:schemeClr val="accent3">
                    <a:lumMod val="75000"/>
                  </a:schemeClr>
                </a:solidFill>
                <a:latin typeface="Palatino Linotype" pitchFamily="18" charset="0"/>
              </a:rPr>
              <a:t>Cantitatea de gunoaie care se adună de la români este de 8 milioane de tone într-un </a:t>
            </a:r>
            <a:r>
              <a:rPr lang="vi-VN" sz="1800" dirty="0" smtClean="0">
                <a:solidFill>
                  <a:schemeClr val="accent3">
                    <a:lumMod val="75000"/>
                  </a:schemeClr>
                </a:solidFill>
                <a:latin typeface="Palatino Linotype" pitchFamily="18" charset="0"/>
              </a:rPr>
              <a:t>an</a:t>
            </a:r>
            <a:r>
              <a:rPr lang="ro-RO" sz="1800" baseline="30000" dirty="0">
                <a:solidFill>
                  <a:schemeClr val="accent3">
                    <a:lumMod val="75000"/>
                  </a:schemeClr>
                </a:solidFill>
                <a:latin typeface="Palatino Linotype" pitchFamily="18" charset="0"/>
              </a:rPr>
              <a:t>.</a:t>
            </a:r>
            <a:endParaRPr lang="vi-VN" sz="1800" dirty="0">
              <a:solidFill>
                <a:schemeClr val="accent3">
                  <a:lumMod val="75000"/>
                </a:schemeClr>
              </a:solidFill>
              <a:latin typeface="Palatino Linotype" pitchFamily="18" charset="0"/>
            </a:endParaRPr>
          </a:p>
          <a:p>
            <a:r>
              <a:rPr lang="vi-VN" sz="1800" dirty="0">
                <a:solidFill>
                  <a:schemeClr val="accent3">
                    <a:lumMod val="75000"/>
                  </a:schemeClr>
                </a:solidFill>
                <a:latin typeface="Palatino Linotype" pitchFamily="18" charset="0"/>
              </a:rPr>
              <a:t>În anul </a:t>
            </a:r>
            <a:r>
              <a:rPr lang="vi-VN" sz="1800" dirty="0" smtClean="0">
                <a:solidFill>
                  <a:schemeClr val="accent3">
                    <a:lumMod val="75000"/>
                  </a:schemeClr>
                </a:solidFill>
                <a:latin typeface="Palatino Linotype" pitchFamily="18" charset="0"/>
              </a:rPr>
              <a:t>2003</a:t>
            </a:r>
            <a:r>
              <a:rPr lang="ro-RO" sz="1800" dirty="0" smtClean="0">
                <a:solidFill>
                  <a:schemeClr val="accent3">
                    <a:lumMod val="75000"/>
                  </a:schemeClr>
                </a:solidFill>
                <a:latin typeface="Palatino Linotype" pitchFamily="18" charset="0"/>
              </a:rPr>
              <a:t> </a:t>
            </a:r>
            <a:r>
              <a:rPr lang="vi-VN" sz="1800" dirty="0" smtClean="0">
                <a:solidFill>
                  <a:schemeClr val="accent3">
                    <a:lumMod val="75000"/>
                  </a:schemeClr>
                </a:solidFill>
                <a:latin typeface="Palatino Linotype" pitchFamily="18" charset="0"/>
              </a:rPr>
              <a:t>s-au </a:t>
            </a:r>
            <a:r>
              <a:rPr lang="vi-VN" sz="1800" dirty="0">
                <a:solidFill>
                  <a:schemeClr val="accent3">
                    <a:lumMod val="75000"/>
                  </a:schemeClr>
                </a:solidFill>
                <a:latin typeface="Palatino Linotype" pitchFamily="18" charset="0"/>
              </a:rPr>
              <a:t>folosit</a:t>
            </a:r>
            <a:r>
              <a:rPr lang="vi-VN" sz="1800" dirty="0" smtClean="0">
                <a:solidFill>
                  <a:schemeClr val="accent3">
                    <a:lumMod val="75000"/>
                  </a:schemeClr>
                </a:solidFill>
                <a:latin typeface="Palatino Linotype" pitchFamily="18" charset="0"/>
              </a:rPr>
              <a:t>:</a:t>
            </a:r>
            <a:endParaRPr lang="vi-VN" sz="1800" dirty="0">
              <a:solidFill>
                <a:schemeClr val="accent3">
                  <a:lumMod val="75000"/>
                </a:schemeClr>
              </a:solidFill>
              <a:latin typeface="Palatino Linotype" pitchFamily="18" charset="0"/>
            </a:endParaRPr>
          </a:p>
          <a:p>
            <a:r>
              <a:rPr lang="vi-VN" sz="1800" dirty="0">
                <a:solidFill>
                  <a:schemeClr val="accent3">
                    <a:lumMod val="75000"/>
                  </a:schemeClr>
                </a:solidFill>
                <a:latin typeface="Palatino Linotype" pitchFamily="18" charset="0"/>
              </a:rPr>
              <a:t>210,5 mii tone de sticlă</a:t>
            </a:r>
          </a:p>
          <a:p>
            <a:r>
              <a:rPr lang="vi-VN" sz="1800" dirty="0">
                <a:solidFill>
                  <a:schemeClr val="accent3">
                    <a:lumMod val="75000"/>
                  </a:schemeClr>
                </a:solidFill>
                <a:latin typeface="Palatino Linotype" pitchFamily="18" charset="0"/>
              </a:rPr>
              <a:t>235,2 mii tone de hârtie și carton</a:t>
            </a:r>
          </a:p>
          <a:p>
            <a:r>
              <a:rPr lang="vi-VN" sz="1800" dirty="0">
                <a:solidFill>
                  <a:schemeClr val="accent3">
                    <a:lumMod val="75000"/>
                  </a:schemeClr>
                </a:solidFill>
                <a:latin typeface="Palatino Linotype" pitchFamily="18" charset="0"/>
              </a:rPr>
              <a:t>236,5 mii tone de plastic</a:t>
            </a:r>
          </a:p>
          <a:p>
            <a:r>
              <a:rPr lang="vi-VN" sz="1800" dirty="0">
                <a:solidFill>
                  <a:schemeClr val="accent3">
                    <a:lumMod val="75000"/>
                  </a:schemeClr>
                </a:solidFill>
                <a:latin typeface="Palatino Linotype" pitchFamily="18" charset="0"/>
              </a:rPr>
              <a:t>104,7 mii tone de </a:t>
            </a:r>
            <a:r>
              <a:rPr lang="vi-VN" sz="1800" dirty="0" smtClean="0">
                <a:solidFill>
                  <a:schemeClr val="accent3">
                    <a:lumMod val="75000"/>
                  </a:schemeClr>
                </a:solidFill>
                <a:latin typeface="Palatino Linotype" pitchFamily="18" charset="0"/>
              </a:rPr>
              <a:t>metal</a:t>
            </a:r>
            <a:endParaRPr lang="vi-VN" sz="1800" dirty="0">
              <a:solidFill>
                <a:schemeClr val="accent3">
                  <a:lumMod val="75000"/>
                </a:schemeClr>
              </a:solidFill>
              <a:latin typeface="Palatino Linotype" pitchFamily="18"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u 1"/>
          <p:cNvSpPr>
            <a:spLocks noGrp="1"/>
          </p:cNvSpPr>
          <p:nvPr>
            <p:ph type="ctrTitle"/>
          </p:nvPr>
        </p:nvSpPr>
        <p:spPr/>
        <p:txBody>
          <a:bodyPr/>
          <a:lstStyle/>
          <a:p>
            <a:endParaRPr lang="en-US" dirty="0"/>
          </a:p>
        </p:txBody>
      </p:sp>
      <p:sp>
        <p:nvSpPr>
          <p:cNvPr id="3" name="Subtitlu 2"/>
          <p:cNvSpPr>
            <a:spLocks noGrp="1"/>
          </p:cNvSpPr>
          <p:nvPr>
            <p:ph type="subTitle" idx="1"/>
          </p:nvPr>
        </p:nvSpPr>
        <p:spPr>
          <a:xfrm>
            <a:off x="1357290" y="1571612"/>
            <a:ext cx="6400800" cy="4424378"/>
          </a:xfrm>
        </p:spPr>
        <p:txBody>
          <a:bodyPr>
            <a:normAutofit fontScale="25000" lnSpcReduction="20000"/>
          </a:bodyPr>
          <a:lstStyle/>
          <a:p>
            <a:r>
              <a:rPr lang="vi-VN" sz="6200" dirty="0" smtClean="0">
                <a:solidFill>
                  <a:schemeClr val="accent3">
                    <a:lumMod val="75000"/>
                  </a:schemeClr>
                </a:solidFill>
                <a:latin typeface="Palatino Linotype" pitchFamily="18" charset="0"/>
              </a:rPr>
              <a:t>În România, în anul 2007, deșeurile de ambalaje proveneau în proporție de aproximativ 60% de la populație, regăsindu-se în deșeurile menajere, și 40 % de la agenții economici. În anul 2005, cantitatea de ambalaje pusă pe piață a fost de 1.140.000 tone din care au fost valorificate 305.000 tone de deșeuri de ambalaje, cu un procent total de valorificare de 26,6%, și reciclate 265.000 tone deșeuri de ambalaje, cu un procent de reciclare de 23%</a:t>
            </a:r>
            <a:r>
              <a:rPr lang="ro-RO" sz="6200" baseline="30000" dirty="0" smtClean="0">
                <a:solidFill>
                  <a:schemeClr val="accent3">
                    <a:lumMod val="75000"/>
                  </a:schemeClr>
                </a:solidFill>
                <a:latin typeface="Palatino Linotype" pitchFamily="18" charset="0"/>
              </a:rPr>
              <a:t>.</a:t>
            </a:r>
            <a:r>
              <a:rPr lang="vi-VN" sz="6200" dirty="0" smtClean="0">
                <a:solidFill>
                  <a:schemeClr val="accent3">
                    <a:lumMod val="75000"/>
                  </a:schemeClr>
                </a:solidFill>
                <a:latin typeface="Palatino Linotype" pitchFamily="18" charset="0"/>
              </a:rPr>
              <a:t> Cantitatea de ambalaje valorificată a crescut în anul 2006</a:t>
            </a:r>
            <a:r>
              <a:rPr lang="ro-RO" sz="6200" dirty="0" smtClean="0">
                <a:solidFill>
                  <a:schemeClr val="accent3">
                    <a:lumMod val="75000"/>
                  </a:schemeClr>
                </a:solidFill>
                <a:latin typeface="Palatino Linotype" pitchFamily="18" charset="0"/>
              </a:rPr>
              <a:t> </a:t>
            </a:r>
            <a:r>
              <a:rPr lang="vi-VN" sz="6200" dirty="0" smtClean="0">
                <a:solidFill>
                  <a:schemeClr val="accent3">
                    <a:lumMod val="75000"/>
                  </a:schemeClr>
                </a:solidFill>
                <a:latin typeface="Palatino Linotype" pitchFamily="18" charset="0"/>
              </a:rPr>
              <a:t>la 525.000 de tone</a:t>
            </a:r>
            <a:r>
              <a:rPr lang="ro-RO" sz="6200" baseline="30000" dirty="0" smtClean="0">
                <a:solidFill>
                  <a:schemeClr val="accent3">
                    <a:lumMod val="75000"/>
                  </a:schemeClr>
                </a:solidFill>
                <a:latin typeface="Palatino Linotype" pitchFamily="18" charset="0"/>
              </a:rPr>
              <a:t>.</a:t>
            </a:r>
            <a:endParaRPr lang="vi-VN" sz="6200" dirty="0" smtClean="0">
              <a:solidFill>
                <a:schemeClr val="accent3">
                  <a:lumMod val="75000"/>
                </a:schemeClr>
              </a:solidFill>
              <a:latin typeface="Palatino Linotype" pitchFamily="18" charset="0"/>
            </a:endParaRPr>
          </a:p>
          <a:p>
            <a:r>
              <a:rPr lang="vi-VN" sz="6200" dirty="0" smtClean="0">
                <a:solidFill>
                  <a:schemeClr val="accent3">
                    <a:lumMod val="75000"/>
                  </a:schemeClr>
                </a:solidFill>
                <a:latin typeface="Palatino Linotype" pitchFamily="18" charset="0"/>
              </a:rPr>
              <a:t>În anul 2009, legislația europeană obligă agenții economici să recupereze și să valorifice 45% din totalul ambalajelor puse pe piață, urmând ca procentul să crească până la 60% în 2013</a:t>
            </a:r>
            <a:r>
              <a:rPr lang="ro-RO" sz="6200" baseline="30000" dirty="0" smtClean="0">
                <a:solidFill>
                  <a:schemeClr val="accent3">
                    <a:lumMod val="75000"/>
                  </a:schemeClr>
                </a:solidFill>
                <a:latin typeface="Palatino Linotype" pitchFamily="18" charset="0"/>
              </a:rPr>
              <a:t>.</a:t>
            </a:r>
            <a:r>
              <a:rPr lang="vi-VN" sz="6200" dirty="0" smtClean="0">
                <a:solidFill>
                  <a:schemeClr val="accent3">
                    <a:lumMod val="75000"/>
                  </a:schemeClr>
                </a:solidFill>
                <a:latin typeface="Palatino Linotype" pitchFamily="18" charset="0"/>
              </a:rPr>
              <a:t> Compania Eco-Rom Ambalaje</a:t>
            </a:r>
            <a:r>
              <a:rPr lang="ro-RO" sz="6200" dirty="0" smtClean="0">
                <a:solidFill>
                  <a:schemeClr val="accent3">
                    <a:lumMod val="75000"/>
                  </a:schemeClr>
                </a:solidFill>
                <a:latin typeface="Palatino Linotype" pitchFamily="18" charset="0"/>
              </a:rPr>
              <a:t> </a:t>
            </a:r>
            <a:r>
              <a:rPr lang="vi-VN" sz="6200" dirty="0" smtClean="0">
                <a:solidFill>
                  <a:schemeClr val="accent3">
                    <a:lumMod val="75000"/>
                  </a:schemeClr>
                </a:solidFill>
                <a:latin typeface="Palatino Linotype" pitchFamily="18" charset="0"/>
              </a:rPr>
              <a:t>a fost înființată la sfârșitul lui 2003 de un grup de companii care activează în România</a:t>
            </a:r>
            <a:r>
              <a:rPr lang="ro-RO" sz="6200" baseline="30000" dirty="0" smtClean="0">
                <a:solidFill>
                  <a:schemeClr val="accent3">
                    <a:lumMod val="75000"/>
                  </a:schemeClr>
                </a:solidFill>
                <a:latin typeface="Palatino Linotype" pitchFamily="18" charset="0"/>
              </a:rPr>
              <a:t>.</a:t>
            </a:r>
            <a:r>
              <a:rPr lang="vi-VN" sz="6200" dirty="0" smtClean="0">
                <a:solidFill>
                  <a:schemeClr val="accent3">
                    <a:lumMod val="75000"/>
                  </a:schemeClr>
                </a:solidFill>
                <a:latin typeface="Palatino Linotype" pitchFamily="18" charset="0"/>
              </a:rPr>
              <a:t> Membrii fondatori sunt Argus, Ball Packaging Europe, Chipita Romania, Coca-Cola HBC Romania, Heineken, Mars Romania, Munplast, Pepsi Americas, Romaqua Group Borsec, Tetrapak, Unilever, Titan</a:t>
            </a:r>
            <a:r>
              <a:rPr lang="ro-RO" sz="6200" baseline="30000" dirty="0" smtClean="0">
                <a:solidFill>
                  <a:schemeClr val="accent3">
                    <a:lumMod val="75000"/>
                  </a:schemeClr>
                </a:solidFill>
                <a:latin typeface="Palatino Linotype" pitchFamily="18" charset="0"/>
              </a:rPr>
              <a:t>.</a:t>
            </a:r>
            <a:r>
              <a:rPr lang="vi-VN" sz="6200" dirty="0" smtClean="0">
                <a:solidFill>
                  <a:schemeClr val="accent3">
                    <a:lumMod val="75000"/>
                  </a:schemeClr>
                </a:solidFill>
                <a:latin typeface="Palatino Linotype" pitchFamily="18" charset="0"/>
              </a:rPr>
              <a:t>Eco-Rom este liderul pieței de preluare de la agenții economici a obligației de reciclare și valorificare a deșeurilor de ambalaje</a:t>
            </a:r>
            <a:r>
              <a:rPr lang="ro-RO" sz="6200" baseline="30000" dirty="0" smtClean="0">
                <a:solidFill>
                  <a:schemeClr val="accent3">
                    <a:lumMod val="75000"/>
                  </a:schemeClr>
                </a:solidFill>
                <a:latin typeface="Palatino Linotype" pitchFamily="18" charset="0"/>
              </a:rPr>
              <a:t>.</a:t>
            </a:r>
            <a:r>
              <a:rPr lang="vi-VN" sz="6200" dirty="0" smtClean="0">
                <a:solidFill>
                  <a:schemeClr val="accent3">
                    <a:lumMod val="75000"/>
                  </a:schemeClr>
                </a:solidFill>
                <a:latin typeface="Palatino Linotype" pitchFamily="18" charset="0"/>
              </a:rPr>
              <a:t> Modelul este inspirat din Uniunea Europeană</a:t>
            </a:r>
            <a:r>
              <a:rPr lang="ro-RO" sz="6200" dirty="0" smtClean="0">
                <a:solidFill>
                  <a:schemeClr val="accent3">
                    <a:lumMod val="75000"/>
                  </a:schemeClr>
                </a:solidFill>
                <a:latin typeface="Palatino Linotype" pitchFamily="18" charset="0"/>
              </a:rPr>
              <a:t>,</a:t>
            </a:r>
            <a:r>
              <a:rPr lang="vi-VN" sz="6200" dirty="0" smtClean="0">
                <a:solidFill>
                  <a:schemeClr val="accent3">
                    <a:lumMod val="75000"/>
                  </a:schemeClr>
                </a:solidFill>
                <a:latin typeface="Palatino Linotype" pitchFamily="18" charset="0"/>
              </a:rPr>
              <a:t> unde pe ambalajele produselor de bază este imprimată o bulină verde - simbolul firmei care se ocupă de reciclare. În România, Eco-Rom are grijă ca firmele pe care le reprezintă să-și îndeplineasca obligațiile de colectare și reciclare. Lunar, societatea primeste de la fiecare firmă suma de bani aferentă cantității de deșeuri pe care aceasta o lansează pe piață</a:t>
            </a:r>
            <a:r>
              <a:rPr lang="ro-RO" sz="6200" baseline="30000" dirty="0" smtClean="0">
                <a:solidFill>
                  <a:schemeClr val="accent3">
                    <a:lumMod val="75000"/>
                  </a:schemeClr>
                </a:solidFill>
                <a:latin typeface="Palatino Linotype" pitchFamily="18" charset="0"/>
              </a:rPr>
              <a:t>.</a:t>
            </a:r>
            <a:r>
              <a:rPr lang="vi-VN" sz="6200" dirty="0" smtClean="0">
                <a:solidFill>
                  <a:schemeClr val="accent3">
                    <a:lumMod val="75000"/>
                  </a:schemeClr>
                </a:solidFill>
                <a:latin typeface="Palatino Linotype" pitchFamily="18" charset="0"/>
              </a:rPr>
              <a:t>Încasările sunt investite mai departe în sistemul de colectare, transport și valorificare a deșeurilor de ambalaje</a:t>
            </a:r>
            <a:r>
              <a:rPr lang="ro-RO" sz="6200" baseline="30000" dirty="0" smtClean="0">
                <a:solidFill>
                  <a:schemeClr val="accent3">
                    <a:lumMod val="75000"/>
                  </a:schemeClr>
                </a:solidFill>
                <a:latin typeface="Palatino Linotype" pitchFamily="18" charset="0"/>
              </a:rPr>
              <a:t>.</a:t>
            </a:r>
            <a:endParaRPr lang="vi-VN" sz="6200" dirty="0" smtClean="0">
              <a:solidFill>
                <a:schemeClr val="accent3">
                  <a:lumMod val="75000"/>
                </a:schemeClr>
              </a:solidFill>
              <a:latin typeface="Palatino Linotype" pitchFamily="18" charset="0"/>
            </a:endParaRPr>
          </a:p>
          <a:p>
            <a:endParaRPr lang="en-US" dirty="0"/>
          </a:p>
        </p:txBody>
      </p:sp>
      <p:pic>
        <p:nvPicPr>
          <p:cNvPr id="4" name="Imagine 3" descr="notiuni-reciclare.jpg"/>
          <p:cNvPicPr>
            <a:picLocks noChangeAspect="1"/>
          </p:cNvPicPr>
          <p:nvPr/>
        </p:nvPicPr>
        <p:blipFill>
          <a:blip r:embed="rId2"/>
          <a:stretch>
            <a:fillRect/>
          </a:stretch>
        </p:blipFill>
        <p:spPr>
          <a:xfrm>
            <a:off x="2500298" y="142852"/>
            <a:ext cx="3786214" cy="1436591"/>
          </a:xfrm>
          <a:prstGeom prst="rect">
            <a:avLst/>
          </a:prstGeom>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u 1"/>
          <p:cNvSpPr>
            <a:spLocks noGrp="1"/>
          </p:cNvSpPr>
          <p:nvPr>
            <p:ph type="ctrTitle"/>
          </p:nvPr>
        </p:nvSpPr>
        <p:spPr>
          <a:xfrm>
            <a:off x="685800" y="285729"/>
            <a:ext cx="7772400" cy="3314722"/>
          </a:xfrm>
        </p:spPr>
        <p:txBody>
          <a:bodyPr>
            <a:normAutofit/>
          </a:bodyPr>
          <a:lstStyle/>
          <a:p>
            <a:r>
              <a:rPr lang="vi-VN" dirty="0" smtClean="0">
                <a:solidFill>
                  <a:schemeClr val="accent3">
                    <a:lumMod val="75000"/>
                  </a:schemeClr>
                </a:solidFill>
              </a:rPr>
              <a:t>Reciclarea de produse IT și electronice</a:t>
            </a:r>
            <a:br>
              <a:rPr lang="vi-VN" dirty="0" smtClean="0">
                <a:solidFill>
                  <a:schemeClr val="accent3">
                    <a:lumMod val="75000"/>
                  </a:schemeClr>
                </a:solidFill>
              </a:rPr>
            </a:br>
            <a:endParaRPr lang="en-US" dirty="0">
              <a:solidFill>
                <a:schemeClr val="accent3">
                  <a:lumMod val="75000"/>
                </a:schemeClr>
              </a:solidFill>
              <a:latin typeface="Footlight MT Light" pitchFamily="18" charset="0"/>
            </a:endParaRPr>
          </a:p>
        </p:txBody>
      </p:sp>
      <p:sp>
        <p:nvSpPr>
          <p:cNvPr id="3" name="Subtitlu 2"/>
          <p:cNvSpPr>
            <a:spLocks noGrp="1"/>
          </p:cNvSpPr>
          <p:nvPr>
            <p:ph type="subTitle" idx="1"/>
          </p:nvPr>
        </p:nvSpPr>
        <p:spPr>
          <a:xfrm>
            <a:off x="1371600" y="2643182"/>
            <a:ext cx="6400800" cy="2995618"/>
          </a:xfrm>
        </p:spPr>
        <p:txBody>
          <a:bodyPr>
            <a:normAutofit fontScale="47500" lnSpcReduction="20000"/>
          </a:bodyPr>
          <a:lstStyle/>
          <a:p>
            <a:r>
              <a:rPr lang="ro-RO" dirty="0" smtClean="0">
                <a:solidFill>
                  <a:schemeClr val="accent3">
                    <a:lumMod val="75000"/>
                  </a:schemeClr>
                </a:solidFill>
                <a:latin typeface="Palatino Linotype" pitchFamily="18" charset="0"/>
              </a:rPr>
              <a:t>    </a:t>
            </a:r>
            <a:r>
              <a:rPr lang="vi-VN" dirty="0" smtClean="0">
                <a:solidFill>
                  <a:schemeClr val="accent3">
                    <a:lumMod val="75000"/>
                  </a:schemeClr>
                </a:solidFill>
                <a:latin typeface="Palatino Linotype" pitchFamily="18" charset="0"/>
              </a:rPr>
              <a:t>Ca </a:t>
            </a:r>
            <a:r>
              <a:rPr lang="vi-VN" dirty="0">
                <a:solidFill>
                  <a:schemeClr val="accent3">
                    <a:lumMod val="75000"/>
                  </a:schemeClr>
                </a:solidFill>
                <a:latin typeface="Palatino Linotype" pitchFamily="18" charset="0"/>
              </a:rPr>
              <a:t>țară membră a Uniunii Europene, România are obligația asumată de a colecta și recicla, anual, 80 000 de tone deșeuri de echipamente electrice și electronice - DEEE (4 kg de DEEE pe locuitor</a:t>
            </a:r>
            <a:r>
              <a:rPr lang="vi-VN" dirty="0" smtClean="0">
                <a:solidFill>
                  <a:schemeClr val="accent3">
                    <a:lumMod val="75000"/>
                  </a:schemeClr>
                </a:solidFill>
                <a:latin typeface="Palatino Linotype" pitchFamily="18" charset="0"/>
              </a:rPr>
              <a:t>)</a:t>
            </a:r>
            <a:r>
              <a:rPr lang="ro-RO" baseline="30000" dirty="0">
                <a:solidFill>
                  <a:schemeClr val="accent3">
                    <a:lumMod val="75000"/>
                  </a:schemeClr>
                </a:solidFill>
                <a:latin typeface="Palatino Linotype" pitchFamily="18" charset="0"/>
              </a:rPr>
              <a:t>.</a:t>
            </a:r>
            <a:endParaRPr lang="vi-VN" dirty="0">
              <a:solidFill>
                <a:schemeClr val="accent3">
                  <a:lumMod val="75000"/>
                </a:schemeClr>
              </a:solidFill>
              <a:latin typeface="Palatino Linotype" pitchFamily="18" charset="0"/>
            </a:endParaRPr>
          </a:p>
          <a:p>
            <a:r>
              <a:rPr lang="vi-VN" dirty="0">
                <a:solidFill>
                  <a:schemeClr val="accent3">
                    <a:lumMod val="75000"/>
                  </a:schemeClr>
                </a:solidFill>
                <a:latin typeface="Palatino Linotype" pitchFamily="18" charset="0"/>
              </a:rPr>
              <a:t>Începând cu anul 2007, au fost organizate acțiunile de colectare organizată </a:t>
            </a:r>
            <a:r>
              <a:rPr lang="vi-VN" i="1" dirty="0">
                <a:solidFill>
                  <a:schemeClr val="accent3">
                    <a:lumMod val="75000"/>
                  </a:schemeClr>
                </a:solidFill>
                <a:latin typeface="Palatino Linotype" pitchFamily="18" charset="0"/>
              </a:rPr>
              <a:t>Campania națională de colectare a deșeurilor de echipamente electrice și </a:t>
            </a:r>
            <a:r>
              <a:rPr lang="vi-VN" i="1" dirty="0" smtClean="0">
                <a:solidFill>
                  <a:schemeClr val="accent3">
                    <a:lumMod val="75000"/>
                  </a:schemeClr>
                </a:solidFill>
                <a:latin typeface="Palatino Linotype" pitchFamily="18" charset="0"/>
              </a:rPr>
              <a:t>electronice</a:t>
            </a:r>
            <a:r>
              <a:rPr lang="vi-VN" dirty="0">
                <a:solidFill>
                  <a:schemeClr val="accent3">
                    <a:lumMod val="75000"/>
                  </a:schemeClr>
                </a:solidFill>
                <a:latin typeface="Palatino Linotype" pitchFamily="18" charset="0"/>
              </a:rPr>
              <a:t> cunoscută și sub numele de Marea Debarasare, inițiată de Ministerul Mediului.</a:t>
            </a:r>
          </a:p>
          <a:p>
            <a:r>
              <a:rPr lang="vi-VN" dirty="0">
                <a:solidFill>
                  <a:schemeClr val="accent3">
                    <a:lumMod val="75000"/>
                  </a:schemeClr>
                </a:solidFill>
                <a:latin typeface="Palatino Linotype" pitchFamily="18" charset="0"/>
              </a:rPr>
              <a:t>Cea mai mare fabrică de reciclare a echipamentelor IT și electrocasnice din România este deținută de compania GreenWEEE și se află laFrasinu, lângă </a:t>
            </a:r>
            <a:r>
              <a:rPr lang="vi-VN" dirty="0" smtClean="0">
                <a:solidFill>
                  <a:schemeClr val="accent3">
                    <a:lumMod val="75000"/>
                  </a:schemeClr>
                </a:solidFill>
                <a:latin typeface="Palatino Linotype" pitchFamily="18" charset="0"/>
              </a:rPr>
              <a:t>Buzău. </a:t>
            </a:r>
            <a:r>
              <a:rPr lang="vi-VN" dirty="0">
                <a:solidFill>
                  <a:schemeClr val="accent3">
                    <a:lumMod val="75000"/>
                  </a:schemeClr>
                </a:solidFill>
                <a:latin typeface="Palatino Linotype" pitchFamily="18" charset="0"/>
              </a:rPr>
              <a:t>Fabrica are o capacitate de reciclare de 50.000 de tone de deșeuri de echipamente electrice și electronice (DEEE) pe </a:t>
            </a:r>
            <a:r>
              <a:rPr lang="vi-VN" dirty="0" smtClean="0">
                <a:solidFill>
                  <a:schemeClr val="accent3">
                    <a:lumMod val="75000"/>
                  </a:schemeClr>
                </a:solidFill>
                <a:latin typeface="Palatino Linotype" pitchFamily="18" charset="0"/>
              </a:rPr>
              <a:t>an.</a:t>
            </a:r>
            <a:endParaRPr lang="vi-VN" dirty="0">
              <a:solidFill>
                <a:schemeClr val="accent3">
                  <a:lumMod val="75000"/>
                </a:schemeClr>
              </a:solidFill>
              <a:latin typeface="Palatino Linotype" pitchFamily="18" charset="0"/>
            </a:endParaRPr>
          </a:p>
          <a:p>
            <a:endParaRPr lang="en-US" dirty="0"/>
          </a:p>
        </p:txBody>
      </p:sp>
      <p:pic>
        <p:nvPicPr>
          <p:cNvPr id="4" name="Imagine 3" descr="recicvlare.jpg"/>
          <p:cNvPicPr>
            <a:picLocks noChangeAspect="1"/>
          </p:cNvPicPr>
          <p:nvPr/>
        </p:nvPicPr>
        <p:blipFill>
          <a:blip r:embed="rId2"/>
          <a:stretch>
            <a:fillRect/>
          </a:stretch>
        </p:blipFill>
        <p:spPr>
          <a:xfrm>
            <a:off x="3357554" y="4929198"/>
            <a:ext cx="1837370" cy="1837370"/>
          </a:xfrm>
          <a:prstGeom prst="rect">
            <a:avLst/>
          </a:prstGeom>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u 1"/>
          <p:cNvSpPr>
            <a:spLocks noGrp="1"/>
          </p:cNvSpPr>
          <p:nvPr>
            <p:ph type="title"/>
          </p:nvPr>
        </p:nvSpPr>
        <p:spPr/>
        <p:txBody>
          <a:bodyPr>
            <a:noAutofit/>
          </a:bodyPr>
          <a:lstStyle/>
          <a:p>
            <a:r>
              <a:rPr lang="en-US" sz="6000" dirty="0" smtClean="0">
                <a:solidFill>
                  <a:schemeClr val="accent3">
                    <a:lumMod val="75000"/>
                  </a:schemeClr>
                </a:solidFill>
              </a:rPr>
              <a:t/>
            </a:r>
            <a:br>
              <a:rPr lang="en-US" sz="6000" dirty="0" smtClean="0">
                <a:solidFill>
                  <a:schemeClr val="accent3">
                    <a:lumMod val="75000"/>
                  </a:schemeClr>
                </a:solidFill>
              </a:rPr>
            </a:br>
            <a:r>
              <a:rPr lang="vi-VN" sz="6000" dirty="0" smtClean="0">
                <a:solidFill>
                  <a:schemeClr val="accent3">
                    <a:lumMod val="75000"/>
                  </a:schemeClr>
                </a:solidFill>
              </a:rPr>
              <a:t>Reciclarea </a:t>
            </a:r>
            <a:r>
              <a:rPr lang="vi-VN" sz="6000" dirty="0" smtClean="0">
                <a:solidFill>
                  <a:schemeClr val="accent3">
                    <a:lumMod val="75000"/>
                  </a:schemeClr>
                </a:solidFill>
              </a:rPr>
              <a:t>de metale</a:t>
            </a:r>
            <a:br>
              <a:rPr lang="vi-VN" sz="6000" dirty="0" smtClean="0">
                <a:solidFill>
                  <a:schemeClr val="accent3">
                    <a:lumMod val="75000"/>
                  </a:schemeClr>
                </a:solidFill>
              </a:rPr>
            </a:br>
            <a:endParaRPr lang="en-US" sz="6000" dirty="0">
              <a:solidFill>
                <a:schemeClr val="accent3">
                  <a:lumMod val="75000"/>
                </a:schemeClr>
              </a:solidFill>
            </a:endParaRPr>
          </a:p>
        </p:txBody>
      </p:sp>
      <p:sp>
        <p:nvSpPr>
          <p:cNvPr id="5" name="Substituent conținut 4"/>
          <p:cNvSpPr>
            <a:spLocks noGrp="1"/>
          </p:cNvSpPr>
          <p:nvPr>
            <p:ph idx="1"/>
          </p:nvPr>
        </p:nvSpPr>
        <p:spPr>
          <a:xfrm>
            <a:off x="2928926" y="2143116"/>
            <a:ext cx="5729270" cy="3954459"/>
          </a:xfrm>
        </p:spPr>
        <p:txBody>
          <a:bodyPr>
            <a:normAutofit fontScale="77500" lnSpcReduction="20000"/>
          </a:bodyPr>
          <a:lstStyle/>
          <a:p>
            <a:pPr algn="ctr">
              <a:buNone/>
            </a:pPr>
            <a:r>
              <a:rPr lang="en-US" dirty="0" smtClean="0">
                <a:solidFill>
                  <a:schemeClr val="accent3">
                    <a:lumMod val="75000"/>
                  </a:schemeClr>
                </a:solidFill>
              </a:rPr>
              <a:t>            </a:t>
            </a:r>
            <a:r>
              <a:rPr lang="vi-VN" sz="3000" dirty="0" smtClean="0">
                <a:solidFill>
                  <a:schemeClr val="accent3">
                    <a:lumMod val="75000"/>
                  </a:schemeClr>
                </a:solidFill>
                <a:latin typeface="Palatino Linotype" pitchFamily="18" charset="0"/>
              </a:rPr>
              <a:t>În </a:t>
            </a:r>
            <a:r>
              <a:rPr lang="vi-VN" sz="3000" dirty="0" smtClean="0">
                <a:solidFill>
                  <a:schemeClr val="accent3">
                    <a:lumMod val="75000"/>
                  </a:schemeClr>
                </a:solidFill>
                <a:latin typeface="Palatino Linotype" pitchFamily="18" charset="0"/>
              </a:rPr>
              <a:t>anul 2007, piața de fier vechi din România era estimată la peste un miliard de euro </a:t>
            </a:r>
            <a:r>
              <a:rPr lang="vi-VN" sz="3000" dirty="0" smtClean="0">
                <a:solidFill>
                  <a:schemeClr val="accent3">
                    <a:lumMod val="75000"/>
                  </a:schemeClr>
                </a:solidFill>
                <a:latin typeface="Palatino Linotype" pitchFamily="18" charset="0"/>
              </a:rPr>
              <a:t>anual. </a:t>
            </a:r>
            <a:r>
              <a:rPr lang="vi-VN" sz="3000" dirty="0" smtClean="0">
                <a:solidFill>
                  <a:schemeClr val="accent3">
                    <a:lumMod val="75000"/>
                  </a:schemeClr>
                </a:solidFill>
                <a:latin typeface="Palatino Linotype" pitchFamily="18" charset="0"/>
              </a:rPr>
              <a:t>Cei mai importanți jucători de pe piața locală de fier vechi sunt grupurile Remat Călărași, Remat Brașov, Romrecycling și Rematinvest, care cuprind în total peste 20 de foste rematuri de </a:t>
            </a:r>
            <a:r>
              <a:rPr lang="vi-VN" sz="3000" dirty="0" smtClean="0">
                <a:solidFill>
                  <a:schemeClr val="accent3">
                    <a:lumMod val="75000"/>
                  </a:schemeClr>
                </a:solidFill>
                <a:latin typeface="Palatino Linotype" pitchFamily="18" charset="0"/>
              </a:rPr>
              <a:t>stat. </a:t>
            </a:r>
            <a:r>
              <a:rPr lang="vi-VN" sz="3000" dirty="0" smtClean="0">
                <a:solidFill>
                  <a:schemeClr val="accent3">
                    <a:lumMod val="75000"/>
                  </a:schemeClr>
                </a:solidFill>
                <a:latin typeface="Palatino Linotype" pitchFamily="18" charset="0"/>
              </a:rPr>
              <a:t>Din punct de vedere al avantajelor reciclării fierului, o tonă de fier vechi înlocuiește 3 tone minereu de fier și circa 1 tonă minereu de </a:t>
            </a:r>
            <a:r>
              <a:rPr lang="vi-VN" sz="3000" dirty="0" smtClean="0">
                <a:solidFill>
                  <a:schemeClr val="accent3">
                    <a:lumMod val="75000"/>
                  </a:schemeClr>
                </a:solidFill>
                <a:latin typeface="Palatino Linotype" pitchFamily="18" charset="0"/>
              </a:rPr>
              <a:t>cărbune.</a:t>
            </a:r>
            <a:endParaRPr lang="vi-VN" sz="3000" dirty="0" smtClean="0">
              <a:solidFill>
                <a:schemeClr val="accent3">
                  <a:lumMod val="75000"/>
                </a:schemeClr>
              </a:solidFill>
              <a:latin typeface="Palatino Linotype" pitchFamily="18" charset="0"/>
            </a:endParaRPr>
          </a:p>
          <a:p>
            <a:endParaRPr lang="en-US" dirty="0">
              <a:solidFill>
                <a:schemeClr val="accent3">
                  <a:lumMod val="60000"/>
                  <a:lumOff val="40000"/>
                </a:schemeClr>
              </a:solidFill>
            </a:endParaRPr>
          </a:p>
        </p:txBody>
      </p:sp>
      <p:pic>
        <p:nvPicPr>
          <p:cNvPr id="4" name="Imagine 3" descr="fiervechi8.jpg"/>
          <p:cNvPicPr>
            <a:picLocks noChangeAspect="1"/>
          </p:cNvPicPr>
          <p:nvPr/>
        </p:nvPicPr>
        <p:blipFill>
          <a:blip r:embed="rId2"/>
          <a:stretch>
            <a:fillRect/>
          </a:stretch>
        </p:blipFill>
        <p:spPr>
          <a:xfrm>
            <a:off x="642910" y="2357430"/>
            <a:ext cx="2609850" cy="2400300"/>
          </a:xfrm>
          <a:prstGeom prst="rect">
            <a:avLst/>
          </a:prstGeom>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u 1"/>
          <p:cNvSpPr>
            <a:spLocks noGrp="1"/>
          </p:cNvSpPr>
          <p:nvPr>
            <p:ph type="title"/>
          </p:nvPr>
        </p:nvSpPr>
        <p:spPr/>
        <p:txBody>
          <a:bodyPr>
            <a:normAutofit fontScale="90000"/>
          </a:bodyPr>
          <a:lstStyle/>
          <a:p>
            <a:r>
              <a:rPr lang="en-US" sz="6000" dirty="0" smtClean="0">
                <a:solidFill>
                  <a:schemeClr val="accent3">
                    <a:lumMod val="50000"/>
                  </a:schemeClr>
                </a:solidFill>
              </a:rPr>
              <a:t/>
            </a:r>
            <a:br>
              <a:rPr lang="en-US" sz="6000" dirty="0" smtClean="0">
                <a:solidFill>
                  <a:schemeClr val="accent3">
                    <a:lumMod val="50000"/>
                  </a:schemeClr>
                </a:solidFill>
              </a:rPr>
            </a:br>
            <a:r>
              <a:rPr lang="vi-VN" sz="6000" dirty="0" smtClean="0">
                <a:solidFill>
                  <a:schemeClr val="accent3">
                    <a:lumMod val="75000"/>
                  </a:schemeClr>
                </a:solidFill>
                <a:latin typeface="Palatino Linotype" pitchFamily="18" charset="0"/>
              </a:rPr>
              <a:t>Reciclarea </a:t>
            </a:r>
            <a:r>
              <a:rPr lang="vi-VN" sz="6000" dirty="0" smtClean="0">
                <a:solidFill>
                  <a:schemeClr val="accent3">
                    <a:lumMod val="75000"/>
                  </a:schemeClr>
                </a:solidFill>
                <a:latin typeface="Palatino Linotype" pitchFamily="18" charset="0"/>
              </a:rPr>
              <a:t>becurilor</a:t>
            </a:r>
            <a:r>
              <a:rPr lang="vi-VN" sz="6000" dirty="0" smtClean="0">
                <a:solidFill>
                  <a:schemeClr val="accent3">
                    <a:lumMod val="50000"/>
                  </a:schemeClr>
                </a:solidFill>
              </a:rPr>
              <a:t/>
            </a:r>
            <a:br>
              <a:rPr lang="vi-VN" sz="6000" dirty="0" smtClean="0">
                <a:solidFill>
                  <a:schemeClr val="accent3">
                    <a:lumMod val="50000"/>
                  </a:schemeClr>
                </a:solidFill>
              </a:rPr>
            </a:br>
            <a:endParaRPr lang="en-US" sz="6000" dirty="0">
              <a:solidFill>
                <a:schemeClr val="accent3">
                  <a:lumMod val="50000"/>
                </a:schemeClr>
              </a:solidFill>
            </a:endParaRPr>
          </a:p>
        </p:txBody>
      </p:sp>
      <p:sp>
        <p:nvSpPr>
          <p:cNvPr id="3" name="Substituent conținut 2"/>
          <p:cNvSpPr>
            <a:spLocks noGrp="1"/>
          </p:cNvSpPr>
          <p:nvPr>
            <p:ph idx="1"/>
          </p:nvPr>
        </p:nvSpPr>
        <p:spPr>
          <a:xfrm>
            <a:off x="1928794" y="1285860"/>
            <a:ext cx="6800840" cy="4883153"/>
          </a:xfrm>
        </p:spPr>
        <p:txBody>
          <a:bodyPr>
            <a:normAutofit fontScale="55000" lnSpcReduction="20000"/>
          </a:bodyPr>
          <a:lstStyle/>
          <a:p>
            <a:pPr algn="ctr">
              <a:buNone/>
            </a:pPr>
            <a:r>
              <a:rPr lang="en-US" dirty="0" smtClean="0"/>
              <a:t>          </a:t>
            </a:r>
            <a:r>
              <a:rPr lang="vi-VN" dirty="0" smtClean="0">
                <a:solidFill>
                  <a:schemeClr val="accent3">
                    <a:lumMod val="75000"/>
                  </a:schemeClr>
                </a:solidFill>
                <a:latin typeface="Palatino Linotype" pitchFamily="18" charset="0"/>
              </a:rPr>
              <a:t>În </a:t>
            </a:r>
            <a:r>
              <a:rPr lang="vi-VN" dirty="0" smtClean="0">
                <a:solidFill>
                  <a:schemeClr val="accent3">
                    <a:lumMod val="75000"/>
                  </a:schemeClr>
                </a:solidFill>
                <a:latin typeface="Palatino Linotype" pitchFamily="18" charset="0"/>
              </a:rPr>
              <a:t>România există organizația nonprofit Recolamp care colectează gratuit becurile arse, având în prezent (august 2010) 4.800 de puncte de colectare, în toată </a:t>
            </a:r>
            <a:r>
              <a:rPr lang="vi-VN" dirty="0" smtClean="0">
                <a:solidFill>
                  <a:schemeClr val="accent3">
                    <a:lumMod val="75000"/>
                  </a:schemeClr>
                </a:solidFill>
                <a:latin typeface="Palatino Linotype" pitchFamily="18" charset="0"/>
              </a:rPr>
              <a:t>țara. </a:t>
            </a:r>
            <a:r>
              <a:rPr lang="vi-VN" dirty="0" smtClean="0">
                <a:solidFill>
                  <a:schemeClr val="accent3">
                    <a:lumMod val="75000"/>
                  </a:schemeClr>
                </a:solidFill>
                <a:latin typeface="Palatino Linotype" pitchFamily="18" charset="0"/>
              </a:rPr>
              <a:t>În fiecare an, Recolamp strânge între 150 și 200 de tone de </a:t>
            </a:r>
            <a:r>
              <a:rPr lang="vi-VN" dirty="0" smtClean="0">
                <a:solidFill>
                  <a:schemeClr val="accent3">
                    <a:lumMod val="75000"/>
                  </a:schemeClr>
                </a:solidFill>
                <a:latin typeface="Palatino Linotype" pitchFamily="18" charset="0"/>
              </a:rPr>
              <a:t>becuri</a:t>
            </a:r>
            <a:r>
              <a:rPr lang="en-US" baseline="30000" dirty="0" smtClean="0">
                <a:solidFill>
                  <a:schemeClr val="accent3">
                    <a:lumMod val="75000"/>
                  </a:schemeClr>
                </a:solidFill>
                <a:latin typeface="Palatino Linotype" pitchFamily="18" charset="0"/>
              </a:rPr>
              <a:t>.</a:t>
            </a:r>
            <a:r>
              <a:rPr lang="vi-VN" dirty="0" smtClean="0">
                <a:solidFill>
                  <a:schemeClr val="accent3">
                    <a:lumMod val="75000"/>
                  </a:schemeClr>
                </a:solidFill>
                <a:latin typeface="Palatino Linotype" pitchFamily="18" charset="0"/>
              </a:rPr>
              <a:t> </a:t>
            </a:r>
            <a:r>
              <a:rPr lang="vi-VN" dirty="0" smtClean="0">
                <a:solidFill>
                  <a:schemeClr val="accent3">
                    <a:lumMod val="75000"/>
                  </a:schemeClr>
                </a:solidFill>
                <a:latin typeface="Palatino Linotype" pitchFamily="18" charset="0"/>
              </a:rPr>
              <a:t>Marea majoritate a materialului colectat este trimisă în Germania, unde există o instalație de reciclare care desparte pulberea fluorescentă de restul </a:t>
            </a:r>
            <a:r>
              <a:rPr lang="vi-VN" dirty="0" smtClean="0">
                <a:solidFill>
                  <a:schemeClr val="accent3">
                    <a:lumMod val="75000"/>
                  </a:schemeClr>
                </a:solidFill>
                <a:latin typeface="Palatino Linotype" pitchFamily="18" charset="0"/>
              </a:rPr>
              <a:t>materialelor </a:t>
            </a:r>
            <a:r>
              <a:rPr lang="vi-VN" dirty="0" smtClean="0">
                <a:solidFill>
                  <a:schemeClr val="accent3">
                    <a:lumMod val="75000"/>
                  </a:schemeClr>
                </a:solidFill>
                <a:latin typeface="Palatino Linotype" pitchFamily="18" charset="0"/>
              </a:rPr>
              <a:t>O foarte mică parte din material sunt trimise la Târgu Mureș, în special becurile de iluminat </a:t>
            </a:r>
            <a:r>
              <a:rPr lang="vi-VN" dirty="0" smtClean="0">
                <a:solidFill>
                  <a:schemeClr val="accent3">
                    <a:lumMod val="75000"/>
                  </a:schemeClr>
                </a:solidFill>
                <a:latin typeface="Palatino Linotype" pitchFamily="18" charset="0"/>
              </a:rPr>
              <a:t>stradal.</a:t>
            </a:r>
            <a:endParaRPr lang="en-US" dirty="0" smtClean="0">
              <a:solidFill>
                <a:schemeClr val="accent3">
                  <a:lumMod val="75000"/>
                </a:schemeClr>
              </a:solidFill>
              <a:latin typeface="Palatino Linotype" pitchFamily="18" charset="0"/>
            </a:endParaRPr>
          </a:p>
          <a:p>
            <a:pPr algn="ctr">
              <a:buNone/>
            </a:pPr>
            <a:r>
              <a:rPr lang="en-US" dirty="0" smtClean="0">
                <a:solidFill>
                  <a:schemeClr val="accent3">
                    <a:lumMod val="75000"/>
                  </a:schemeClr>
                </a:solidFill>
                <a:latin typeface="Palatino Linotype" pitchFamily="18" charset="0"/>
              </a:rPr>
              <a:t> </a:t>
            </a:r>
            <a:r>
              <a:rPr lang="en-US" dirty="0" smtClean="0">
                <a:solidFill>
                  <a:schemeClr val="accent3">
                    <a:lumMod val="75000"/>
                  </a:schemeClr>
                </a:solidFill>
                <a:latin typeface="Palatino Linotype" pitchFamily="18" charset="0"/>
              </a:rPr>
              <a:t>          </a:t>
            </a:r>
            <a:r>
              <a:rPr lang="vi-VN" dirty="0" smtClean="0">
                <a:solidFill>
                  <a:schemeClr val="accent3">
                    <a:lumMod val="75000"/>
                  </a:schemeClr>
                </a:solidFill>
                <a:latin typeface="Palatino Linotype" pitchFamily="18" charset="0"/>
              </a:rPr>
              <a:t> In </a:t>
            </a:r>
            <a:r>
              <a:rPr lang="vi-VN" dirty="0" smtClean="0">
                <a:solidFill>
                  <a:schemeClr val="accent3">
                    <a:lumMod val="75000"/>
                  </a:schemeClr>
                </a:solidFill>
                <a:latin typeface="Palatino Linotype" pitchFamily="18" charset="0"/>
              </a:rPr>
              <a:t>anul 2010 s-a deschis in Romania prima fabrica de reciclat deseuri provenite din echipamentele de iluminat uzate.GreenLamp Reciclare este singurul reciclator din Romania care utilizeaza un proces tehnologic avansat de distilare superior folosit pentru tratarea echipamentelor de iluminat, destinat recuperarii mercurului provenit din pudra fluorescenta colectata din lampile fluorescente si becurile cu vapori de mercur si din lampile cu descarcare de intensitate inalta (HID).</a:t>
            </a:r>
          </a:p>
          <a:p>
            <a:endParaRPr lang="en-US" dirty="0">
              <a:solidFill>
                <a:schemeClr val="accent3">
                  <a:lumMod val="75000"/>
                </a:schemeClr>
              </a:solidFill>
              <a:latin typeface="Palatino Linotype" pitchFamily="18" charset="0"/>
            </a:endParaRPr>
          </a:p>
        </p:txBody>
      </p:sp>
      <p:pic>
        <p:nvPicPr>
          <p:cNvPr id="4" name="Imagine 3" descr="caras-severin-incurajeaza-dezvoltarea-energiei-eoliene-in-sudul-banatului.jpg"/>
          <p:cNvPicPr>
            <a:picLocks noChangeAspect="1"/>
          </p:cNvPicPr>
          <p:nvPr/>
        </p:nvPicPr>
        <p:blipFill>
          <a:blip r:embed="rId2"/>
          <a:stretch>
            <a:fillRect/>
          </a:stretch>
        </p:blipFill>
        <p:spPr>
          <a:xfrm>
            <a:off x="214282" y="1571612"/>
            <a:ext cx="2143108" cy="4143404"/>
          </a:xfrm>
          <a:prstGeom prst="rect">
            <a:avLst/>
          </a:prstGeom>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u 1"/>
          <p:cNvSpPr>
            <a:spLocks noGrp="1"/>
          </p:cNvSpPr>
          <p:nvPr>
            <p:ph type="title"/>
          </p:nvPr>
        </p:nvSpPr>
        <p:spPr/>
        <p:txBody>
          <a:bodyPr>
            <a:normAutofit fontScale="90000"/>
          </a:bodyPr>
          <a:lstStyle/>
          <a:p>
            <a:r>
              <a:rPr lang="vi-VN" dirty="0" smtClean="0">
                <a:solidFill>
                  <a:schemeClr val="accent3">
                    <a:lumMod val="75000"/>
                  </a:schemeClr>
                </a:solidFill>
                <a:latin typeface="Palatino Linotype" pitchFamily="18" charset="0"/>
              </a:rPr>
              <a:t>Reciclarea în Uniunea Europeană</a:t>
            </a:r>
            <a:br>
              <a:rPr lang="vi-VN" dirty="0" smtClean="0">
                <a:solidFill>
                  <a:schemeClr val="accent3">
                    <a:lumMod val="75000"/>
                  </a:schemeClr>
                </a:solidFill>
                <a:latin typeface="Palatino Linotype" pitchFamily="18" charset="0"/>
              </a:rPr>
            </a:br>
            <a:endParaRPr lang="en-US" dirty="0">
              <a:solidFill>
                <a:schemeClr val="accent3">
                  <a:lumMod val="75000"/>
                </a:schemeClr>
              </a:solidFill>
              <a:latin typeface="Palatino Linotype" pitchFamily="18" charset="0"/>
            </a:endParaRPr>
          </a:p>
        </p:txBody>
      </p:sp>
      <p:sp>
        <p:nvSpPr>
          <p:cNvPr id="3" name="Substituent conținut 2"/>
          <p:cNvSpPr>
            <a:spLocks noGrp="1"/>
          </p:cNvSpPr>
          <p:nvPr>
            <p:ph idx="1"/>
          </p:nvPr>
        </p:nvSpPr>
        <p:spPr/>
        <p:txBody>
          <a:bodyPr>
            <a:normAutofit fontScale="70000" lnSpcReduction="20000"/>
          </a:bodyPr>
          <a:lstStyle/>
          <a:p>
            <a:pPr algn="ctr">
              <a:buNone/>
            </a:pPr>
            <a:r>
              <a:rPr lang="en-US" dirty="0" smtClean="0">
                <a:solidFill>
                  <a:schemeClr val="accent3">
                    <a:lumMod val="75000"/>
                  </a:schemeClr>
                </a:solidFill>
                <a:latin typeface="Palatino Linotype" pitchFamily="18" charset="0"/>
              </a:rPr>
              <a:t>            </a:t>
            </a:r>
            <a:r>
              <a:rPr lang="vi-VN" dirty="0" smtClean="0">
                <a:solidFill>
                  <a:schemeClr val="accent3">
                    <a:lumMod val="75000"/>
                  </a:schemeClr>
                </a:solidFill>
                <a:latin typeface="Palatino Linotype" pitchFamily="18" charset="0"/>
              </a:rPr>
              <a:t>În </a:t>
            </a:r>
            <a:r>
              <a:rPr lang="vi-VN" dirty="0" smtClean="0">
                <a:solidFill>
                  <a:schemeClr val="accent3">
                    <a:lumMod val="75000"/>
                  </a:schemeClr>
                </a:solidFill>
                <a:latin typeface="Palatino Linotype" pitchFamily="18" charset="0"/>
              </a:rPr>
              <a:t>anul 2008, fiecare cetățean al orașelor mari din statele Uniunii Europene a produs 524 de kilograme de deșeuri, din care 40% au ajuns în gropile de gunoi, 20% au fost incinerate, 23% reciclate și 17% distruse prin </a:t>
            </a:r>
            <a:r>
              <a:rPr lang="vi-VN" dirty="0" smtClean="0">
                <a:solidFill>
                  <a:schemeClr val="accent3">
                    <a:lumMod val="75000"/>
                  </a:schemeClr>
                </a:solidFill>
                <a:latin typeface="Palatino Linotype" pitchFamily="18" charset="0"/>
              </a:rPr>
              <a:t>descompunere. </a:t>
            </a:r>
            <a:r>
              <a:rPr lang="vi-VN" dirty="0" smtClean="0">
                <a:solidFill>
                  <a:schemeClr val="accent3">
                    <a:lumMod val="75000"/>
                  </a:schemeClr>
                </a:solidFill>
                <a:latin typeface="Palatino Linotype" pitchFamily="18" charset="0"/>
              </a:rPr>
              <a:t>În anul 2007, cantitatea era de 525 de </a:t>
            </a:r>
            <a:r>
              <a:rPr lang="vi-VN" dirty="0" smtClean="0">
                <a:solidFill>
                  <a:schemeClr val="accent3">
                    <a:lumMod val="75000"/>
                  </a:schemeClr>
                </a:solidFill>
                <a:latin typeface="Palatino Linotype" pitchFamily="18" charset="0"/>
              </a:rPr>
              <a:t>kilograme. </a:t>
            </a:r>
            <a:r>
              <a:rPr lang="vi-VN" dirty="0" smtClean="0">
                <a:solidFill>
                  <a:schemeClr val="accent3">
                    <a:lumMod val="75000"/>
                  </a:schemeClr>
                </a:solidFill>
                <a:latin typeface="Palatino Linotype" pitchFamily="18" charset="0"/>
              </a:rPr>
              <a:t>Cei care au produs cel mai puțin gunoi în 2008 au fost cehii cu 306 kilograme, iar cel mai mult danezii, cu 802 </a:t>
            </a:r>
            <a:r>
              <a:rPr lang="vi-VN" dirty="0" smtClean="0">
                <a:solidFill>
                  <a:schemeClr val="accent3">
                    <a:lumMod val="75000"/>
                  </a:schemeClr>
                </a:solidFill>
                <a:latin typeface="Palatino Linotype" pitchFamily="18" charset="0"/>
              </a:rPr>
              <a:t>kilograme.</a:t>
            </a:r>
            <a:endParaRPr lang="vi-VN" dirty="0" smtClean="0">
              <a:solidFill>
                <a:schemeClr val="accent3">
                  <a:lumMod val="75000"/>
                </a:schemeClr>
              </a:solidFill>
              <a:latin typeface="Palatino Linotype" pitchFamily="18" charset="0"/>
            </a:endParaRPr>
          </a:p>
          <a:p>
            <a:pPr algn="ctr">
              <a:buNone/>
            </a:pPr>
            <a:r>
              <a:rPr lang="en-US" dirty="0" smtClean="0">
                <a:solidFill>
                  <a:schemeClr val="accent3">
                    <a:lumMod val="75000"/>
                  </a:schemeClr>
                </a:solidFill>
                <a:latin typeface="Palatino Linotype" pitchFamily="18" charset="0"/>
              </a:rPr>
              <a:t>            </a:t>
            </a:r>
            <a:r>
              <a:rPr lang="vi-VN" dirty="0" smtClean="0">
                <a:solidFill>
                  <a:schemeClr val="accent3">
                    <a:lumMod val="75000"/>
                  </a:schemeClr>
                </a:solidFill>
                <a:latin typeface="Palatino Linotype" pitchFamily="18" charset="0"/>
              </a:rPr>
              <a:t>Cele </a:t>
            </a:r>
            <a:r>
              <a:rPr lang="vi-VN" dirty="0" smtClean="0">
                <a:solidFill>
                  <a:schemeClr val="accent3">
                    <a:lumMod val="75000"/>
                  </a:schemeClr>
                </a:solidFill>
                <a:latin typeface="Palatino Linotype" pitchFamily="18" charset="0"/>
              </a:rPr>
              <a:t>mai mici cantități de deșeuri au fost generate în Cehia (306 kg/persoană), Polonia (320), Slovacia (328), Letonia (331) și România (382 kg/persoană</a:t>
            </a:r>
            <a:r>
              <a:rPr lang="vi-VN" dirty="0" smtClean="0">
                <a:solidFill>
                  <a:schemeClr val="accent3">
                    <a:lumMod val="75000"/>
                  </a:schemeClr>
                </a:solidFill>
                <a:latin typeface="Palatino Linotype" pitchFamily="18" charset="0"/>
              </a:rPr>
              <a:t>). </a:t>
            </a:r>
            <a:r>
              <a:rPr lang="vi-VN" dirty="0" smtClean="0">
                <a:solidFill>
                  <a:schemeClr val="accent3">
                    <a:lumMod val="75000"/>
                  </a:schemeClr>
                </a:solidFill>
                <a:latin typeface="Palatino Linotype" pitchFamily="18" charset="0"/>
              </a:rPr>
              <a:t>În schimb, cele mai mari cantități de deșeuri municipale au fost înregistrate în Danemarca (802 kg/persoană), Irlanda (733) și Cipru (770</a:t>
            </a:r>
            <a:r>
              <a:rPr lang="vi-VN" dirty="0" smtClean="0">
                <a:solidFill>
                  <a:schemeClr val="accent3">
                    <a:lumMod val="75000"/>
                  </a:schemeClr>
                </a:solidFill>
                <a:latin typeface="Palatino Linotype" pitchFamily="18" charset="0"/>
              </a:rPr>
              <a:t>). </a:t>
            </a:r>
            <a:r>
              <a:rPr lang="vi-VN" dirty="0" smtClean="0">
                <a:solidFill>
                  <a:schemeClr val="accent3">
                    <a:lumMod val="75000"/>
                  </a:schemeClr>
                </a:solidFill>
                <a:latin typeface="Palatino Linotype" pitchFamily="18" charset="0"/>
              </a:rPr>
              <a:t>Țările care au recurs cel mai mult la reciclare sunt Germania (48%) din cantitatea de deșeuri generată, Belgia (35%), Suedia (35%), Olanda (32%) și Austria (29</a:t>
            </a:r>
            <a:r>
              <a:rPr lang="vi-VN" dirty="0" smtClean="0">
                <a:solidFill>
                  <a:schemeClr val="accent3">
                    <a:lumMod val="75000"/>
                  </a:schemeClr>
                </a:solidFill>
                <a:latin typeface="Palatino Linotype" pitchFamily="18" charset="0"/>
              </a:rPr>
              <a:t>%</a:t>
            </a:r>
            <a:r>
              <a:rPr lang="en-US" dirty="0" smtClean="0">
                <a:solidFill>
                  <a:schemeClr val="accent3">
                    <a:lumMod val="75000"/>
                  </a:schemeClr>
                </a:solidFill>
                <a:latin typeface="Palatino Linotype" pitchFamily="18" charset="0"/>
              </a:rPr>
              <a:t>).</a:t>
            </a:r>
            <a:endParaRPr lang="vi-VN" dirty="0" smtClean="0">
              <a:solidFill>
                <a:schemeClr val="accent3">
                  <a:lumMod val="75000"/>
                </a:schemeClr>
              </a:solidFill>
              <a:latin typeface="Palatino Linotype" pitchFamily="18" charset="0"/>
            </a:endParaRPr>
          </a:p>
          <a:p>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u 1"/>
          <p:cNvSpPr>
            <a:spLocks noGrp="1"/>
          </p:cNvSpPr>
          <p:nvPr>
            <p:ph type="title"/>
          </p:nvPr>
        </p:nvSpPr>
        <p:spPr/>
        <p:txBody>
          <a:bodyPr/>
          <a:lstStyle/>
          <a:p>
            <a:endParaRPr lang="en-US"/>
          </a:p>
        </p:txBody>
      </p:sp>
      <p:pic>
        <p:nvPicPr>
          <p:cNvPr id="4" name="Substituent conținut 3" descr="gunoi-europa-groapa-reciclare-ardere.png"/>
          <p:cNvPicPr>
            <a:picLocks noGrp="1" noChangeAspect="1"/>
          </p:cNvPicPr>
          <p:nvPr>
            <p:ph idx="1"/>
          </p:nvPr>
        </p:nvPicPr>
        <p:blipFill>
          <a:blip r:embed="rId2"/>
          <a:stretch>
            <a:fillRect/>
          </a:stretch>
        </p:blipFill>
        <p:spPr>
          <a:xfrm>
            <a:off x="857224" y="642918"/>
            <a:ext cx="7341685" cy="5506264"/>
          </a:xfrm>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Temă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35</TotalTime>
  <Words>457</Words>
  <Application>Microsoft Office PowerPoint</Application>
  <PresentationFormat>Expunere pe ecran (4:3)</PresentationFormat>
  <Paragraphs>27</Paragraphs>
  <Slides>8</Slides>
  <Notes>0</Notes>
  <HiddenSlides>0</HiddenSlides>
  <MMClips>0</MMClips>
  <ScaleCrop>false</ScaleCrop>
  <HeadingPairs>
    <vt:vector size="4" baseType="variant">
      <vt:variant>
        <vt:lpstr>Temă</vt:lpstr>
      </vt:variant>
      <vt:variant>
        <vt:i4>1</vt:i4>
      </vt:variant>
      <vt:variant>
        <vt:lpstr>Titluri diapozitive</vt:lpstr>
      </vt:variant>
      <vt:variant>
        <vt:i4>8</vt:i4>
      </vt:variant>
    </vt:vector>
  </HeadingPairs>
  <TitlesOfParts>
    <vt:vector size="9" baseType="lpstr">
      <vt:lpstr>Temă Office</vt:lpstr>
      <vt:lpstr>    Reciclarea în      România</vt:lpstr>
      <vt:lpstr> Reciclarea de Ambalaje </vt:lpstr>
      <vt:lpstr>Diapozitivul 3</vt:lpstr>
      <vt:lpstr>Reciclarea de produse IT și electronice </vt:lpstr>
      <vt:lpstr> Reciclarea de metale </vt:lpstr>
      <vt:lpstr> Reciclarea becurilor </vt:lpstr>
      <vt:lpstr>Reciclarea în Uniunea Europeană </vt:lpstr>
      <vt:lpstr>Diapozitivul 8</vt:lpstr>
    </vt:vector>
  </TitlesOfParts>
  <Company>Unitate Scolara</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Reciclarea în      România</dc:title>
  <dc:creator>elev</dc:creator>
  <cp:lastModifiedBy>elev</cp:lastModifiedBy>
  <cp:revision>5</cp:revision>
  <dcterms:created xsi:type="dcterms:W3CDTF">2012-05-22T06:31:02Z</dcterms:created>
  <dcterms:modified xsi:type="dcterms:W3CDTF">2012-06-05T06:44:47Z</dcterms:modified>
</cp:coreProperties>
</file>